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</p:sldMasterIdLst>
  <p:sldIdLst>
    <p:sldId id="256" r:id="rId2"/>
    <p:sldId id="257" r:id="rId3"/>
    <p:sldId id="259" r:id="rId4"/>
    <p:sldId id="260" r:id="rId5"/>
    <p:sldId id="264" r:id="rId6"/>
    <p:sldId id="267" r:id="rId7"/>
    <p:sldId id="269" r:id="rId8"/>
    <p:sldId id="263" r:id="rId9"/>
    <p:sldId id="261" r:id="rId10"/>
    <p:sldId id="268" r:id="rId11"/>
    <p:sldId id="262" r:id="rId12"/>
    <p:sldId id="270" r:id="rId13"/>
    <p:sldId id="271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1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доходов на 2019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567</c:v>
                </c:pt>
                <c:pt idx="1">
                  <c:v>30</c:v>
                </c:pt>
                <c:pt idx="2">
                  <c:v>2913.7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Утверждено расходов на 2019 год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1434.9</c:v>
                </c:pt>
                <c:pt idx="1">
                  <c:v>88.9</c:v>
                </c:pt>
                <c:pt idx="2">
                  <c:v>6</c:v>
                </c:pt>
                <c:pt idx="3">
                  <c:v>209.5</c:v>
                </c:pt>
                <c:pt idx="4">
                  <c:v>87.4</c:v>
                </c:pt>
                <c:pt idx="5">
                  <c:v>806.7</c:v>
                </c:pt>
                <c:pt idx="6">
                  <c:v>139</c:v>
                </c:pt>
                <c:pt idx="7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360203412073493"/>
          <c:y val="0.24713583397001632"/>
          <c:w val="0.32806463254593177"/>
          <c:h val="0.7135602586414969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Муниципальная </a:t>
            </a:r>
            <a:r>
              <a:rPr lang="ru-RU" dirty="0" smtClean="0"/>
              <a:t>программа на 2019год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пп "Развитие и сохранение культуры и искуства"</c:v>
                </c:pt>
                <c:pt idx="1">
                  <c:v>пп "Управление и распоряжение муниципальным имуществом"</c:v>
                </c:pt>
                <c:pt idx="2">
                  <c:v>пп" Комплексные меры противодействия злоупотреблению наркотиками и их незаконному обороту"</c:v>
                </c:pt>
                <c:pt idx="3">
                  <c:v>пп "Развитие жилищно коммунального хозяйства,сети бытового обслуживания  и благоустройства" </c:v>
                </c:pt>
                <c:pt idx="4">
                  <c:v>пп " Строительство и ремонт автомобильных дорог,оргатранспортного обслуживания</c:v>
                </c:pt>
                <c:pt idx="5">
                  <c:v>пп"Защита населения и территории от чрезвычайной ситуации,обеспечение пожарной безопасности" </c:v>
                </c:pt>
                <c:pt idx="6">
                  <c:v>пп "Противодействие экстремизму и терроризму"</c:v>
                </c:pt>
                <c:pt idx="7">
                  <c:v>пп "Развитие физической культуры испорта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0.5</c:v>
                </c:pt>
                <c:pt idx="1">
                  <c:v>837.5</c:v>
                </c:pt>
                <c:pt idx="2">
                  <c:v>30</c:v>
                </c:pt>
                <c:pt idx="3">
                  <c:v>87.4</c:v>
                </c:pt>
                <c:pt idx="4">
                  <c:v>179.5</c:v>
                </c:pt>
                <c:pt idx="5">
                  <c:v>6</c:v>
                </c:pt>
                <c:pt idx="6">
                  <c:v>0.1</c:v>
                </c:pt>
                <c:pt idx="7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Проект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БЮДЖЕТА ДЛЯ ГРАЖДАН 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на 2019 год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к  решения о бюджете 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/>
              <a:t> 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  </a:t>
            </a:r>
          </a:p>
          <a:p>
            <a:r>
              <a:rPr lang="ru-RU" dirty="0" smtClean="0"/>
              <a:t>Октябрьского района Амурской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05152"/>
              </p:ext>
            </p:extLst>
          </p:nvPr>
        </p:nvGraphicFramePr>
        <p:xfrm>
          <a:off x="467544" y="1052736"/>
          <a:ext cx="7488832" cy="5554497"/>
        </p:xfrm>
        <a:graphic>
          <a:graphicData uri="http://schemas.openxmlformats.org/drawingml/2006/table">
            <a:tbl>
              <a:tblPr/>
              <a:tblGrid>
                <a:gridCol w="4857214"/>
                <a:gridCol w="642942"/>
                <a:gridCol w="642942"/>
                <a:gridCol w="785818"/>
                <a:gridCol w="559916"/>
              </a:tblGrid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АДМИНИСТРАЦИЯ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МАКСИМОВСКОГО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СЕЛЬСОВЕТА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2913,7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1435,1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515,7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11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581,5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306,4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Резервные фонды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6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07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Сельское хозяйство и рыболовство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Дорожное хозяйство (дорожные фонды)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806,7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6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Доплата к пенсии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8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ФИЗИЧЕСКАЯ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3328" marR="3328" marT="3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328" marR="3328" marT="3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9632" y="328903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Расходная часть бюджета 2019 год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922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59463185"/>
              </p:ext>
            </p:extLst>
          </p:nvPr>
        </p:nvGraphicFramePr>
        <p:xfrm>
          <a:off x="1524000" y="548680"/>
          <a:ext cx="6864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63616"/>
              </p:ext>
            </p:extLst>
          </p:nvPr>
        </p:nvGraphicFramePr>
        <p:xfrm>
          <a:off x="197768" y="260648"/>
          <a:ext cx="8640960" cy="6493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33460"/>
                <a:gridCol w="1307500"/>
              </a:tblGrid>
              <a:tr h="780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муниципальных программ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 год,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b"/>
                </a:tc>
              </a:tr>
              <a:tr h="443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Муниципальная программа "Устойчивое развитие территории Максимовского сельсовета 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1282,0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Подпрограмма «Развитие и сохранение культуры и искусства муниципального образования </a:t>
                      </a:r>
                      <a:r>
                        <a:rPr lang="ru-RU" sz="1200" dirty="0" err="1">
                          <a:effectLst/>
                        </a:rPr>
                        <a:t>Максимовский</a:t>
                      </a:r>
                      <a:r>
                        <a:rPr lang="ru-RU" sz="1200" dirty="0">
                          <a:effectLst/>
                        </a:rPr>
                        <a:t> сельсовет 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«Управление и распоряжение муниципальным  имуществом муниципального образования Максимовский сельсовет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837,5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"Комплексные меры противодействия злоупотреблению наркотиками и их незаконному обороту на территории муниципального образования  Максимовский сельсовет"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390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физической культуры и спорта на территории Максимовский сельсовета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«Развитие жилищно-коммунального хозяйства, сети бытового обслуживания и благоустройства муниципального образования Максимовский сельсовет 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87,4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«Защита населения и территории от чрезвычайных ситуаций, обеспечение пожарной безопасности и безопасности людей на водных объектах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7806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 Строительство и ремонт автомобильных дорог, организация транспортного обслуживания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  <a:tr h="58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Подпрограмма «Противодействие экстремизму и терроризму на территории Максимовского сельсовета 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305" marR="47305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-115363"/>
            <a:ext cx="892899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2019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предусмотрены средства на реализацию муниципальных программ: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78041793"/>
              </p:ext>
            </p:extLst>
          </p:nvPr>
        </p:nvGraphicFramePr>
        <p:xfrm>
          <a:off x="0" y="332656"/>
          <a:ext cx="914501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4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7208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676643,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Амурская область, Октябрьский район,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с.Максимовка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ул.Ленина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д.33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8(41652)26-2-22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2821000692/282101001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1022801063647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Максимовского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сельсовета: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Воронцова Лидия Михайловна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://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maximovka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makcimovka09876@rambler.ru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59492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Исполнитель </a:t>
            </a:r>
            <a:r>
              <a:rPr lang="ru-RU" i="1" dirty="0" smtClean="0"/>
              <a:t>Манько Л.А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0"/>
            <a:ext cx="6512511" cy="23692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924944"/>
            <a:ext cx="6400800" cy="3474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Доходы бюджета              Расходы бюджета</a:t>
            </a:r>
          </a:p>
          <a:p>
            <a:r>
              <a:rPr lang="ru-RU" sz="1400" dirty="0" smtClean="0"/>
              <a:t>Поступающие  в бюджет денежные                                               </a:t>
            </a:r>
            <a:r>
              <a:rPr lang="ru-RU" sz="1400" dirty="0" err="1" smtClean="0"/>
              <a:t>денежные</a:t>
            </a:r>
            <a:r>
              <a:rPr lang="ru-RU" sz="1400" dirty="0" smtClean="0"/>
              <a:t> , средства, направляемые </a:t>
            </a:r>
          </a:p>
          <a:p>
            <a:pPr marL="0" indent="0">
              <a:buNone/>
            </a:pPr>
            <a:r>
              <a:rPr lang="ru-RU" sz="1400" dirty="0" smtClean="0"/>
              <a:t>        средства в виде налоговых, </a:t>
            </a:r>
            <a:r>
              <a:rPr lang="ru-RU" sz="1400" dirty="0" err="1" smtClean="0"/>
              <a:t>ненало</a:t>
            </a:r>
            <a:r>
              <a:rPr lang="ru-RU" sz="1400" dirty="0" smtClean="0"/>
              <a:t>-                                               на финансовое обеспечение 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задач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говых</a:t>
            </a:r>
            <a:r>
              <a:rPr lang="ru-RU" sz="14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68695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параметры  бюджета муниципального образования</a:t>
            </a:r>
            <a:br>
              <a:rPr lang="ru-RU" sz="2800" dirty="0" smtClean="0"/>
            </a:br>
            <a:r>
              <a:rPr lang="ru-RU" sz="2800" dirty="0" smtClean="0"/>
              <a:t>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 Октябрьского района Амурской области на  2019 год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51040"/>
              </p:ext>
            </p:extLst>
          </p:nvPr>
        </p:nvGraphicFramePr>
        <p:xfrm>
          <a:off x="2123728" y="2492896"/>
          <a:ext cx="4104456" cy="4311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944216"/>
              </a:tblGrid>
              <a:tr h="352602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2913,7</a:t>
                      </a:r>
                      <a:endParaRPr lang="ru-RU" dirty="0"/>
                    </a:p>
                  </a:txBody>
                  <a:tcPr marL="78999" marR="78999"/>
                </a:tc>
              </a:tr>
              <a:tr h="1130258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597,0</a:t>
                      </a:r>
                      <a:endParaRPr lang="ru-RU" dirty="0"/>
                    </a:p>
                  </a:txBody>
                  <a:tcPr marL="78999" marR="78999"/>
                </a:tc>
              </a:tr>
              <a:tr h="60860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2913,7</a:t>
                      </a:r>
                      <a:endParaRPr lang="ru-RU" dirty="0"/>
                    </a:p>
                  </a:txBody>
                  <a:tcPr marL="78999" marR="78999"/>
                </a:tc>
              </a:tr>
              <a:tr h="1476402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(профицит)местного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 marL="78999" marR="7899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78999" marR="7899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332656"/>
            <a:ext cx="6512511" cy="164912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Утверждено доходов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2019 год</a:t>
            </a:r>
            <a:endParaRPr lang="ru-RU" sz="28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3648" y="2564904"/>
            <a:ext cx="6400800" cy="34747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Доходы </a:t>
            </a:r>
            <a:endParaRPr lang="ru-RU" dirty="0"/>
          </a:p>
          <a:p>
            <a:pPr algn="ctr"/>
            <a:r>
              <a:rPr lang="ru-RU" dirty="0"/>
              <a:t>у</a:t>
            </a:r>
            <a:r>
              <a:rPr lang="ru-RU" dirty="0" smtClean="0"/>
              <a:t>тверждено                             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2913,7 </a:t>
            </a:r>
            <a:r>
              <a:rPr lang="ru-RU" dirty="0" err="1" smtClean="0"/>
              <a:t>тыс.руб</a:t>
            </a:r>
            <a:r>
              <a:rPr lang="ru-RU" dirty="0" smtClean="0"/>
              <a:t>.                     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Налоговые       Неналоговые         Безвозмездные     </a:t>
            </a:r>
          </a:p>
          <a:p>
            <a:pPr marL="0" indent="0">
              <a:buNone/>
            </a:pPr>
            <a:r>
              <a:rPr lang="ru-RU" dirty="0" smtClean="0"/>
              <a:t>    доходы                  </a:t>
            </a:r>
            <a:r>
              <a:rPr lang="ru-RU" dirty="0" err="1" smtClean="0"/>
              <a:t>доходы</a:t>
            </a:r>
            <a:r>
              <a:rPr lang="ru-RU" dirty="0" smtClean="0"/>
              <a:t>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567,0 </a:t>
            </a:r>
            <a:r>
              <a:rPr lang="ru-RU" dirty="0" err="1" smtClean="0"/>
              <a:t>тыс.руб</a:t>
            </a:r>
            <a:r>
              <a:rPr lang="ru-RU" dirty="0" smtClean="0"/>
              <a:t>.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 2316,7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43888" cy="1079500"/>
          </a:xfrm>
        </p:spPr>
        <p:txBody>
          <a:bodyPr>
            <a:normAutofit/>
          </a:bodyPr>
          <a:lstStyle/>
          <a:p>
            <a:r>
              <a:rPr lang="ru-RU" dirty="0" smtClean="0"/>
              <a:t>Доходы бюджета на 2019 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827584" y="2132856"/>
            <a:ext cx="7092280" cy="423803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Налоговые и неналоговые доходы</a:t>
            </a:r>
          </a:p>
          <a:p>
            <a:r>
              <a:rPr lang="ru-RU" sz="1600" dirty="0" smtClean="0"/>
              <a:t>597.0 тыс. руб. в том числе:</a:t>
            </a:r>
          </a:p>
          <a:p>
            <a:r>
              <a:rPr lang="ru-RU" sz="1600" dirty="0" smtClean="0"/>
              <a:t>Налог на доходы физических лиц 175,0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Единый сельскохозяйственный налог  70.0 </a:t>
            </a:r>
            <a:r>
              <a:rPr lang="ru-RU" sz="1600" dirty="0" err="1" smtClean="0"/>
              <a:t>тыс</a:t>
            </a:r>
            <a:r>
              <a:rPr lang="ru-RU" sz="1600" dirty="0" smtClean="0"/>
              <a:t> руб.</a:t>
            </a:r>
          </a:p>
          <a:p>
            <a:r>
              <a:rPr lang="ru-RU" sz="1600" dirty="0" smtClean="0"/>
              <a:t>Налог на имущества физических лиц 39,0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юридических лиц 88,0 </a:t>
            </a:r>
            <a:r>
              <a:rPr lang="ru-RU" sz="1600" dirty="0" err="1" smtClean="0"/>
              <a:t>тыс.руб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Земельный налог физических лиц 193,0,0тыс.руб.</a:t>
            </a:r>
          </a:p>
          <a:p>
            <a:r>
              <a:rPr lang="ru-RU" sz="1600" dirty="0" smtClean="0"/>
              <a:t>Государственная пошлина 2,0 тыс. руб.</a:t>
            </a:r>
          </a:p>
          <a:p>
            <a:r>
              <a:rPr lang="ru-RU" sz="1600" dirty="0" smtClean="0"/>
              <a:t>Неналоговые доходы 30,0 </a:t>
            </a:r>
            <a:r>
              <a:rPr lang="ru-RU" sz="1600" dirty="0" err="1" smtClean="0"/>
              <a:t>тыс.руб</a:t>
            </a:r>
            <a:r>
              <a:rPr lang="ru-RU" sz="1400" dirty="0" smtClean="0"/>
              <a:t>.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14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449597"/>
              </p:ext>
            </p:extLst>
          </p:nvPr>
        </p:nvGraphicFramePr>
        <p:xfrm>
          <a:off x="467544" y="1268760"/>
          <a:ext cx="8429114" cy="5383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19"/>
                <a:gridCol w="4911226"/>
                <a:gridCol w="1351869"/>
              </a:tblGrid>
              <a:tr h="3452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Код бюджетной классификации РФ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 на </a:t>
                      </a:r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год тыс. руб.</a:t>
                      </a:r>
                    </a:p>
                  </a:txBody>
                  <a:tcPr marL="7620" marR="7620" marT="7620" marB="0" anchor="ctr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НАЛОГОВЫЕ И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597,0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ПРИБЫЛЬ,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371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1 01 02010 01 0000 110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1 05 00000 00 0000 000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НАЛОГИ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1 05  03000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10  0000 110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Единый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сельскохозяйственный налог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ИМУЩЕСТВО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27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1 06 01030 10 0000 110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3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1 06 06000 00 0000 110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1 06 06033 10 0000 110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организаций, обладающих земельным участком, расположенным в границах сельских 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53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1 06 06043 10 0000 110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116633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Основные характеристики бюджета </a:t>
            </a:r>
            <a:r>
              <a:rPr lang="ru-RU" dirty="0" smtClean="0">
                <a:solidFill>
                  <a:srgbClr val="FF0000"/>
                </a:solidFill>
              </a:rPr>
              <a:t>Максимовского </a:t>
            </a:r>
            <a:r>
              <a:rPr lang="ru-RU" dirty="0">
                <a:solidFill>
                  <a:srgbClr val="FF0000"/>
                </a:solidFill>
              </a:rPr>
              <a:t>сельсовета на 2019 год</a:t>
            </a:r>
          </a:p>
        </p:txBody>
      </p:sp>
    </p:spTree>
    <p:extLst>
      <p:ext uri="{BB962C8B-B14F-4D97-AF65-F5344CB8AC3E}">
        <p14:creationId xmlns:p14="http://schemas.microsoft.com/office/powerpoint/2010/main" val="2039909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76038"/>
              </p:ext>
            </p:extLst>
          </p:nvPr>
        </p:nvGraphicFramePr>
        <p:xfrm>
          <a:off x="395536" y="458197"/>
          <a:ext cx="9298217" cy="639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151"/>
                <a:gridCol w="5028042"/>
                <a:gridCol w="1384024"/>
              </a:tblGrid>
              <a:tr h="2590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1 08 04020 01 0000 110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1 17 05050 10 0000 180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 бюджетов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2 00 00000 00 0000 000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2316,7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2 02 00000 00 0000 000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2316,7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2 02 15001 10 0000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8316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2 02 35118 10 0000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2 02 40000 00 0000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Иные межбюджетные трансферты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1312,5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1105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2 02 40014 10 0000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соотвестствии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с заключенными соглашениями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55824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2 02 49999 10 0000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1163,0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  <a:tr h="2848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ДОХОДОВ: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2913,7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1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87780022"/>
              </p:ext>
            </p:extLst>
          </p:nvPr>
        </p:nvGraphicFramePr>
        <p:xfrm>
          <a:off x="755576" y="692696"/>
          <a:ext cx="763284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 </a:t>
            </a:r>
            <a:r>
              <a:rPr lang="ru-RU" sz="2700" dirty="0" smtClean="0"/>
              <a:t>Расходы  бюджета  муниципального образования «</a:t>
            </a:r>
            <a:r>
              <a:rPr lang="ru-RU" sz="2700" dirty="0" err="1" smtClean="0"/>
              <a:t>Максимовский</a:t>
            </a:r>
            <a:r>
              <a:rPr lang="ru-RU" sz="2700" dirty="0" smtClean="0"/>
              <a:t> сельсовет» </a:t>
            </a:r>
            <a:br>
              <a:rPr lang="ru-RU" sz="2700" dirty="0" smtClean="0"/>
            </a:br>
            <a:r>
              <a:rPr lang="ru-RU" sz="2700" dirty="0" smtClean="0"/>
              <a:t>Октябрьского района Амурской области на 2019год (</a:t>
            </a:r>
            <a:r>
              <a:rPr lang="ru-RU" sz="27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160678"/>
              </p:ext>
            </p:extLst>
          </p:nvPr>
        </p:nvGraphicFramePr>
        <p:xfrm>
          <a:off x="971600" y="1412775"/>
          <a:ext cx="6192689" cy="48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4258"/>
                <a:gridCol w="2508431"/>
              </a:tblGrid>
              <a:tr h="48024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smtClean="0"/>
                        <a:t>1435,1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88,9</a:t>
                      </a:r>
                      <a:endParaRPr lang="ru-RU" sz="1200" dirty="0"/>
                    </a:p>
                  </a:txBody>
                  <a:tcPr/>
                </a:tc>
              </a:tr>
              <a:tr h="6003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6,0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209,5</a:t>
                      </a:r>
                      <a:endParaRPr lang="ru-RU" sz="1200" dirty="0"/>
                    </a:p>
                  </a:txBody>
                  <a:tcPr/>
                </a:tc>
              </a:tr>
              <a:tr h="60030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87,4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806,7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139,1</a:t>
                      </a:r>
                      <a:endParaRPr lang="ru-RU" sz="1200" dirty="0"/>
                    </a:p>
                  </a:txBody>
                  <a:tcPr/>
                </a:tc>
              </a:tr>
              <a:tr h="3601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141,0</a:t>
                      </a:r>
                      <a:endParaRPr lang="ru-RU" sz="1200" dirty="0"/>
                    </a:p>
                  </a:txBody>
                  <a:tcPr/>
                </a:tc>
              </a:tr>
              <a:tr h="9701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2913,7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399</TotalTime>
  <Words>1082</Words>
  <Application>Microsoft Office PowerPoint</Application>
  <PresentationFormat>Экран (4:3)</PresentationFormat>
  <Paragraphs>292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Проект БЮДЖЕТА ДЛЯ ГРАЖДАН  на 2019 год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Основные параметры  бюджета муниципального образования  « Максимовский сельсовет» Октябрьского района Амурской области на  2019 год</vt:lpstr>
      <vt:lpstr>Утверждено доходов бюджета муниципального  образования « Максимовский сельсовет» на 2019 год</vt:lpstr>
      <vt:lpstr>Доходы бюджета на 2019 год</vt:lpstr>
      <vt:lpstr>Презентация PowerPoint</vt:lpstr>
      <vt:lpstr>Презентация PowerPoint</vt:lpstr>
      <vt:lpstr>Презентация PowerPoint</vt:lpstr>
      <vt:lpstr> Расходы  бюджета  муниципального образования «Максимовский сельсовет»  Октябрьского района Амурской области на 2019год (тыс.руб)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46</cp:revision>
  <dcterms:created xsi:type="dcterms:W3CDTF">2015-12-28T04:15:06Z</dcterms:created>
  <dcterms:modified xsi:type="dcterms:W3CDTF">2018-11-20T06:17:53Z</dcterms:modified>
</cp:coreProperties>
</file>