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5" r:id="rId9"/>
    <p:sldId id="276" r:id="rId10"/>
    <p:sldId id="277" r:id="rId11"/>
    <p:sldId id="279" r:id="rId12"/>
    <p:sldId id="278" r:id="rId13"/>
    <p:sldId id="280" r:id="rId14"/>
    <p:sldId id="262" r:id="rId15"/>
    <p:sldId id="264" r:id="rId16"/>
    <p:sldId id="267" r:id="rId17"/>
    <p:sldId id="265" r:id="rId18"/>
    <p:sldId id="266" r:id="rId19"/>
    <p:sldId id="268" r:id="rId20"/>
    <p:sldId id="269" r:id="rId21"/>
    <p:sldId id="270" r:id="rId22"/>
    <p:sldId id="271" r:id="rId23"/>
    <p:sldId id="272" r:id="rId24"/>
    <p:sldId id="281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2019г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2018г.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748.1</c:v>
                </c:pt>
                <c:pt idx="1">
                  <c:v>160.4</c:v>
                </c:pt>
                <c:pt idx="2">
                  <c:v>2384.5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471616"/>
        <c:axId val="43473152"/>
        <c:axId val="0"/>
      </c:bar3DChart>
      <c:catAx>
        <c:axId val="4347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43473152"/>
        <c:crosses val="autoZero"/>
        <c:auto val="1"/>
        <c:lblAlgn val="ctr"/>
        <c:lblOffset val="100"/>
        <c:noMultiLvlLbl val="0"/>
      </c:catAx>
      <c:valAx>
        <c:axId val="4347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7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489920"/>
        <c:axId val="43504000"/>
        <c:axId val="0"/>
      </c:bar3DChart>
      <c:catAx>
        <c:axId val="43489920"/>
        <c:scaling>
          <c:orientation val="minMax"/>
        </c:scaling>
        <c:delete val="0"/>
        <c:axPos val="b"/>
        <c:majorTickMark val="out"/>
        <c:minorTickMark val="none"/>
        <c:tickLblPos val="nextTo"/>
        <c:crossAx val="43504000"/>
        <c:crosses val="autoZero"/>
        <c:auto val="1"/>
        <c:lblAlgn val="ctr"/>
        <c:lblOffset val="100"/>
        <c:noMultiLvlLbl val="0"/>
      </c:catAx>
      <c:valAx>
        <c:axId val="4350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8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830976"/>
        <c:axId val="54832512"/>
        <c:axId val="0"/>
      </c:bar3DChart>
      <c:catAx>
        <c:axId val="5483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54832512"/>
        <c:crosses val="autoZero"/>
        <c:auto val="1"/>
        <c:lblAlgn val="ctr"/>
        <c:lblOffset val="100"/>
        <c:noMultiLvlLbl val="0"/>
      </c:catAx>
      <c:valAx>
        <c:axId val="5483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830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542336"/>
        <c:axId val="54543872"/>
        <c:axId val="0"/>
      </c:bar3DChart>
      <c:catAx>
        <c:axId val="5454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54543872"/>
        <c:crosses val="autoZero"/>
        <c:auto val="1"/>
        <c:lblAlgn val="ctr"/>
        <c:lblOffset val="100"/>
        <c:noMultiLvlLbl val="0"/>
      </c:catAx>
      <c:valAx>
        <c:axId val="5454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42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2114.9</c:v>
                </c:pt>
                <c:pt idx="1">
                  <c:v>2114.9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569984"/>
        <c:axId val="54575872"/>
        <c:axId val="0"/>
      </c:bar3DChart>
      <c:catAx>
        <c:axId val="5456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54575872"/>
        <c:crosses val="autoZero"/>
        <c:auto val="1"/>
        <c:lblAlgn val="ctr"/>
        <c:lblOffset val="100"/>
        <c:noMultiLvlLbl val="0"/>
      </c:catAx>
      <c:valAx>
        <c:axId val="5457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69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2383.9</c:v>
                </c:pt>
                <c:pt idx="1">
                  <c:v>2384.5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686848"/>
        <c:axId val="54688384"/>
        <c:axId val="0"/>
      </c:bar3DChart>
      <c:catAx>
        <c:axId val="5468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54688384"/>
        <c:crosses val="autoZero"/>
        <c:auto val="1"/>
        <c:lblAlgn val="ctr"/>
        <c:lblOffset val="100"/>
        <c:noMultiLvlLbl val="0"/>
      </c:catAx>
      <c:valAx>
        <c:axId val="5468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86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</a:t>
            </a:r>
            <a:r>
              <a:rPr lang="ru-RU" dirty="0" smtClean="0"/>
              <a:t>2019г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1555.1</c:v>
                </c:pt>
                <c:pt idx="1">
                  <c:v>96.6</c:v>
                </c:pt>
                <c:pt idx="2">
                  <c:v>40.5</c:v>
                </c:pt>
                <c:pt idx="3">
                  <c:v>288.39999999999998</c:v>
                </c:pt>
                <c:pt idx="4">
                  <c:v>833.4</c:v>
                </c:pt>
                <c:pt idx="5">
                  <c:v>138.9</c:v>
                </c:pt>
                <c:pt idx="6">
                  <c:v>147.4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1583.5</c:v>
                </c:pt>
                <c:pt idx="1">
                  <c:v>1545.6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1606.6</c:v>
                </c:pt>
                <c:pt idx="1">
                  <c:v>1555.1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44960"/>
        <c:axId val="65546496"/>
      </c:barChart>
      <c:catAx>
        <c:axId val="6554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65546496"/>
        <c:crosses val="autoZero"/>
        <c:auto val="1"/>
        <c:lblAlgn val="ctr"/>
        <c:lblOffset val="100"/>
        <c:noMultiLvlLbl val="0"/>
      </c:catAx>
      <c:valAx>
        <c:axId val="6554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544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42.2</c:v>
                </c:pt>
                <c:pt idx="1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68128"/>
        <c:axId val="65594496"/>
      </c:barChart>
      <c:catAx>
        <c:axId val="6556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65594496"/>
        <c:crosses val="autoZero"/>
        <c:auto val="1"/>
        <c:lblAlgn val="ctr"/>
        <c:lblOffset val="100"/>
        <c:noMultiLvlLbl val="0"/>
      </c:catAx>
      <c:valAx>
        <c:axId val="6559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568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89.6</c:v>
                </c:pt>
                <c:pt idx="1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96.6</c:v>
                </c:pt>
                <c:pt idx="1">
                  <c:v>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46112"/>
        <c:axId val="54747904"/>
      </c:barChart>
      <c:catAx>
        <c:axId val="5474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54747904"/>
        <c:crosses val="autoZero"/>
        <c:auto val="1"/>
        <c:lblAlgn val="ctr"/>
        <c:lblOffset val="100"/>
        <c:noMultiLvlLbl val="0"/>
      </c:catAx>
      <c:valAx>
        <c:axId val="547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46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</c:v>
                </c:pt>
                <c:pt idx="1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89376"/>
        <c:axId val="46043520"/>
      </c:barChart>
      <c:catAx>
        <c:axId val="4518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6043520"/>
        <c:crosses val="autoZero"/>
        <c:auto val="1"/>
        <c:lblAlgn val="ctr"/>
        <c:lblOffset val="100"/>
        <c:noMultiLvlLbl val="0"/>
      </c:catAx>
      <c:valAx>
        <c:axId val="4604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8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54761728"/>
        <c:axId val="66031616"/>
        <c:axId val="0"/>
      </c:bar3DChart>
      <c:catAx>
        <c:axId val="5476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66031616"/>
        <c:crosses val="autoZero"/>
        <c:auto val="1"/>
        <c:lblAlgn val="ctr"/>
        <c:lblOffset val="100"/>
        <c:noMultiLvlLbl val="0"/>
      </c:catAx>
      <c:valAx>
        <c:axId val="6603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61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6052480"/>
        <c:axId val="66054016"/>
        <c:axId val="65591936"/>
      </c:bar3DChart>
      <c:catAx>
        <c:axId val="6605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66054016"/>
        <c:crosses val="autoZero"/>
        <c:auto val="1"/>
        <c:lblAlgn val="ctr"/>
        <c:lblOffset val="100"/>
        <c:noMultiLvlLbl val="0"/>
      </c:catAx>
      <c:valAx>
        <c:axId val="6605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052480"/>
        <c:crosses val="autoZero"/>
        <c:crossBetween val="between"/>
      </c:valAx>
      <c:serAx>
        <c:axId val="6559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6605401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451.7</c:v>
                </c:pt>
                <c:pt idx="1">
                  <c:v>451.7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692416"/>
        <c:axId val="65693952"/>
        <c:axId val="0"/>
      </c:bar3DChart>
      <c:catAx>
        <c:axId val="6569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65693952"/>
        <c:crosses val="autoZero"/>
        <c:auto val="1"/>
        <c:lblAlgn val="ctr"/>
        <c:lblOffset val="100"/>
        <c:noMultiLvlLbl val="0"/>
      </c:catAx>
      <c:valAx>
        <c:axId val="6569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9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288.10000000000002</c:v>
                </c:pt>
                <c:pt idx="1">
                  <c:v>257.60000000000002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747584"/>
        <c:axId val="65757568"/>
        <c:axId val="0"/>
      </c:bar3DChart>
      <c:catAx>
        <c:axId val="6574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65757568"/>
        <c:crosses val="autoZero"/>
        <c:auto val="1"/>
        <c:lblAlgn val="ctr"/>
        <c:lblOffset val="100"/>
        <c:noMultiLvlLbl val="0"/>
      </c:catAx>
      <c:valAx>
        <c:axId val="6575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74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87.7</c:v>
                </c:pt>
                <c:pt idx="1">
                  <c:v>87.7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768448"/>
        <c:axId val="65794816"/>
        <c:axId val="0"/>
      </c:bar3DChart>
      <c:catAx>
        <c:axId val="6576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65794816"/>
        <c:crosses val="autoZero"/>
        <c:auto val="1"/>
        <c:lblAlgn val="ctr"/>
        <c:lblOffset val="100"/>
        <c:noMultiLvlLbl val="0"/>
      </c:catAx>
      <c:valAx>
        <c:axId val="6579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76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147.4</c:v>
                </c:pt>
                <c:pt idx="1">
                  <c:v>147.4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886464"/>
        <c:axId val="65892352"/>
        <c:axId val="0"/>
      </c:bar3DChart>
      <c:catAx>
        <c:axId val="6588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65892352"/>
        <c:crosses val="autoZero"/>
        <c:auto val="1"/>
        <c:lblAlgn val="ctr"/>
        <c:lblOffset val="100"/>
        <c:noMultiLvlLbl val="0"/>
      </c:catAx>
      <c:valAx>
        <c:axId val="65892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886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922560"/>
        <c:axId val="65924096"/>
        <c:axId val="0"/>
      </c:bar3DChart>
      <c:catAx>
        <c:axId val="6592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65924096"/>
        <c:crosses val="autoZero"/>
        <c:auto val="1"/>
        <c:lblAlgn val="ctr"/>
        <c:lblOffset val="100"/>
        <c:noMultiLvlLbl val="0"/>
      </c:catAx>
      <c:valAx>
        <c:axId val="6592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92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851136"/>
        <c:axId val="43852928"/>
        <c:axId val="0"/>
      </c:bar3DChart>
      <c:catAx>
        <c:axId val="4385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3852928"/>
        <c:crosses val="autoZero"/>
        <c:auto val="1"/>
        <c:lblAlgn val="ctr"/>
        <c:lblOffset val="100"/>
        <c:noMultiLvlLbl val="0"/>
      </c:catAx>
      <c:valAx>
        <c:axId val="4385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51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959.7</c:v>
                </c:pt>
                <c:pt idx="1">
                  <c:v>949.7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903616"/>
        <c:axId val="65933696"/>
        <c:axId val="0"/>
      </c:bar3DChart>
      <c:catAx>
        <c:axId val="4390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5933696"/>
        <c:crosses val="autoZero"/>
        <c:auto val="1"/>
        <c:lblAlgn val="ctr"/>
        <c:lblOffset val="100"/>
        <c:noMultiLvlLbl val="0"/>
      </c:catAx>
      <c:valAx>
        <c:axId val="65933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0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834.4</c:v>
                </c:pt>
                <c:pt idx="1">
                  <c:v>833.4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962752"/>
        <c:axId val="65964288"/>
        <c:axId val="0"/>
      </c:bar3DChart>
      <c:catAx>
        <c:axId val="6596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65964288"/>
        <c:crosses val="autoZero"/>
        <c:auto val="1"/>
        <c:lblAlgn val="ctr"/>
        <c:lblOffset val="100"/>
        <c:noMultiLvlLbl val="0"/>
      </c:catAx>
      <c:valAx>
        <c:axId val="6596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962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175</c:v>
                </c:pt>
                <c:pt idx="1">
                  <c:v>201.6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73376"/>
        <c:axId val="46047616"/>
      </c:barChart>
      <c:catAx>
        <c:axId val="4517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6047616"/>
        <c:crosses val="autoZero"/>
        <c:auto val="1"/>
        <c:lblAlgn val="ctr"/>
        <c:lblOffset val="100"/>
        <c:noMultiLvlLbl val="0"/>
      </c:catAx>
      <c:valAx>
        <c:axId val="460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73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137.4</c:v>
                </c:pt>
                <c:pt idx="1">
                  <c:v>137.4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6871296"/>
        <c:axId val="66872832"/>
        <c:axId val="0"/>
      </c:bar3DChart>
      <c:catAx>
        <c:axId val="6687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66872832"/>
        <c:crosses val="autoZero"/>
        <c:auto val="1"/>
        <c:lblAlgn val="ctr"/>
        <c:lblOffset val="100"/>
        <c:noMultiLvlLbl val="0"/>
      </c:catAx>
      <c:valAx>
        <c:axId val="6687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71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139.1</c:v>
                </c:pt>
                <c:pt idx="1">
                  <c:v>138.9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6897792"/>
        <c:axId val="66899328"/>
        <c:axId val="0"/>
      </c:bar3DChart>
      <c:catAx>
        <c:axId val="6689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66899328"/>
        <c:crosses val="autoZero"/>
        <c:auto val="1"/>
        <c:lblAlgn val="ctr"/>
        <c:lblOffset val="100"/>
        <c:noMultiLvlLbl val="0"/>
      </c:catAx>
      <c:valAx>
        <c:axId val="6689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9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114688"/>
        <c:axId val="46116224"/>
        <c:axId val="0"/>
      </c:bar3DChart>
      <c:catAx>
        <c:axId val="4611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46116224"/>
        <c:crosses val="autoZero"/>
        <c:auto val="1"/>
        <c:lblAlgn val="ctr"/>
        <c:lblOffset val="100"/>
        <c:noMultiLvlLbl val="0"/>
      </c:catAx>
      <c:valAx>
        <c:axId val="4611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14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452736"/>
        <c:axId val="46454272"/>
        <c:axId val="0"/>
      </c:bar3DChart>
      <c:catAx>
        <c:axId val="4645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46454272"/>
        <c:crosses val="autoZero"/>
        <c:auto val="1"/>
        <c:lblAlgn val="ctr"/>
        <c:lblOffset val="100"/>
        <c:noMultiLvlLbl val="0"/>
      </c:catAx>
      <c:valAx>
        <c:axId val="4645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52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</c:v>
                </c:pt>
                <c:pt idx="1">
                  <c:v>325.5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05760"/>
        <c:axId val="46807680"/>
        <c:axId val="0"/>
      </c:bar3DChart>
      <c:catAx>
        <c:axId val="4680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46807680"/>
        <c:crosses val="autoZero"/>
        <c:auto val="1"/>
        <c:lblAlgn val="ctr"/>
        <c:lblOffset val="100"/>
        <c:noMultiLvlLbl val="0"/>
      </c:catAx>
      <c:valAx>
        <c:axId val="4680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0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</c:v>
                </c:pt>
                <c:pt idx="1">
                  <c:v>397.8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88512"/>
        <c:axId val="51890048"/>
        <c:axId val="0"/>
      </c:bar3DChart>
      <c:catAx>
        <c:axId val="5188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51890048"/>
        <c:crosses val="autoZero"/>
        <c:auto val="1"/>
        <c:lblAlgn val="ctr"/>
        <c:lblOffset val="100"/>
        <c:noMultiLvlLbl val="0"/>
      </c:catAx>
      <c:valAx>
        <c:axId val="5189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88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30.4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1912064"/>
        <c:axId val="51934336"/>
        <c:axId val="0"/>
      </c:bar3DChart>
      <c:catAx>
        <c:axId val="5191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51934336"/>
        <c:crosses val="autoZero"/>
        <c:auto val="1"/>
        <c:lblAlgn val="ctr"/>
        <c:lblOffset val="100"/>
        <c:noMultiLvlLbl val="0"/>
      </c:catAx>
      <c:valAx>
        <c:axId val="5193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91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155.19999999999999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1971584"/>
        <c:axId val="51973120"/>
        <c:axId val="0"/>
      </c:bar3DChart>
      <c:catAx>
        <c:axId val="5197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51973120"/>
        <c:crosses val="autoZero"/>
        <c:auto val="1"/>
        <c:lblAlgn val="ctr"/>
        <c:lblOffset val="100"/>
        <c:noMultiLvlLbl val="0"/>
      </c:catAx>
      <c:valAx>
        <c:axId val="5197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97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2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9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9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2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uzmi.masha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 решению № </a:t>
            </a:r>
            <a:r>
              <a:rPr lang="ru-RU" dirty="0" smtClean="0"/>
              <a:t>11</a:t>
            </a:r>
            <a:r>
              <a:rPr lang="ru-RU" dirty="0" smtClean="0"/>
              <a:t> </a:t>
            </a:r>
            <a:r>
              <a:rPr lang="ru-RU" dirty="0" smtClean="0"/>
              <a:t>от </a:t>
            </a:r>
            <a:r>
              <a:rPr lang="ru-RU" dirty="0" smtClean="0"/>
              <a:t>24.04.2020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353036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624797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средства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487653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17249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компенсации затрат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348761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923416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214332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4034044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29665071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22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1576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5429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118394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74041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459600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816018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959909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051343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294822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663523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129898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994408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580860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373798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>
                <a:solidFill>
                  <a:srgbClr val="0070C0"/>
                </a:solidFill>
              </a:rPr>
              <a:t>Администрация Максимовского сельсовета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Глава: Воронцова Лидия </a:t>
            </a:r>
            <a:r>
              <a:rPr lang="ru-RU" dirty="0" err="1" smtClean="0">
                <a:solidFill>
                  <a:srgbClr val="0070C0"/>
                </a:solidFill>
              </a:rPr>
              <a:t>Михаиловна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6766</a:t>
            </a:r>
            <a:r>
              <a:rPr lang="en-US" dirty="0" smtClean="0">
                <a:solidFill>
                  <a:srgbClr val="0070C0"/>
                </a:solidFill>
              </a:rPr>
              <a:t>42</a:t>
            </a:r>
            <a:r>
              <a:rPr lang="ru-RU" dirty="0" smtClean="0">
                <a:solidFill>
                  <a:srgbClr val="0070C0"/>
                </a:solidFill>
              </a:rPr>
              <a:t> Амурская область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Октябрьский район</a:t>
            </a:r>
          </a:p>
          <a:p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ело </a:t>
            </a:r>
            <a:r>
              <a:rPr lang="ru-RU" dirty="0" err="1" smtClean="0">
                <a:solidFill>
                  <a:srgbClr val="0070C0"/>
                </a:solidFill>
              </a:rPr>
              <a:t>Максимовка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лица Ленина 33</a:t>
            </a:r>
          </a:p>
          <a:p>
            <a:r>
              <a:rPr lang="ru-RU" smtClean="0">
                <a:solidFill>
                  <a:srgbClr val="0070C0"/>
                </a:solidFill>
              </a:rPr>
              <a:t>Тел/факс 8(41652)26222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Электронный адрес: </a:t>
            </a:r>
            <a:r>
              <a:rPr lang="en-US" dirty="0" smtClean="0">
                <a:solidFill>
                  <a:srgbClr val="0070C0"/>
                </a:solidFill>
              </a:rPr>
              <a:t>makcimovka09876@rambler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Исполнитель: Манько Л.А.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1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</a:t>
            </a:r>
            <a:r>
              <a:rPr lang="ru-RU" sz="2000" dirty="0" smtClean="0">
                <a:solidFill>
                  <a:srgbClr val="FF0000"/>
                </a:solidFill>
              </a:rPr>
              <a:t>2019 </a:t>
            </a:r>
            <a:r>
              <a:rPr lang="ru-RU" sz="2000" dirty="0" smtClean="0">
                <a:solidFill>
                  <a:srgbClr val="FF0000"/>
                </a:solidFill>
              </a:rPr>
              <a:t>год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996052"/>
              </p:ext>
            </p:extLst>
          </p:nvPr>
        </p:nvGraphicFramePr>
        <p:xfrm>
          <a:off x="457200" y="1600200"/>
          <a:ext cx="822960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2990"/>
                <a:gridCol w="2319562"/>
                <a:gridCol w="1799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2980,9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3293,0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597,0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908,5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3185,4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3100,6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-204,5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192,4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71" marR="1015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</a:rPr>
              <a:t>2019 </a:t>
            </a:r>
            <a:r>
              <a:rPr lang="ru-RU" sz="2800" dirty="0" smtClean="0">
                <a:solidFill>
                  <a:srgbClr val="FF0000"/>
                </a:solidFill>
              </a:rPr>
              <a:t>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2980,9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</a:t>
            </a:r>
            <a:r>
              <a:rPr lang="ru-RU" dirty="0" smtClean="0"/>
              <a:t>3293,0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/>
              <a:t>748,1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      </a:t>
            </a:r>
            <a:r>
              <a:rPr lang="ru-RU" dirty="0" smtClean="0"/>
              <a:t>160,4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 smtClean="0"/>
              <a:t>2384,5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</a:t>
            </a:r>
            <a:r>
              <a:rPr lang="ru-RU" sz="1800" dirty="0" smtClean="0">
                <a:solidFill>
                  <a:srgbClr val="FF0000"/>
                </a:solidFill>
              </a:rPr>
              <a:t>2019 </a:t>
            </a:r>
            <a:r>
              <a:rPr lang="ru-RU" sz="1800" dirty="0" smtClean="0">
                <a:solidFill>
                  <a:srgbClr val="FF0000"/>
                </a:solidFill>
              </a:rPr>
              <a:t>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411476"/>
              </p:ext>
            </p:extLst>
          </p:nvPr>
        </p:nvGraphicFramePr>
        <p:xfrm>
          <a:off x="683568" y="1484784"/>
          <a:ext cx="7408864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1606,6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1555,1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318,9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833,4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3185,4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3100,6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508741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955319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714959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697970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088012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797566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299689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474</Words>
  <Application>Microsoft Office PowerPoint</Application>
  <PresentationFormat>Экран (4:3)</PresentationFormat>
  <Paragraphs>159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2019 год</vt:lpstr>
      <vt:lpstr>Доходы бюджета муниципального  образования « Максимовский сельсовет» за 2019 год</vt:lpstr>
      <vt:lpstr>Исполнение расходов бюджета  муниципального образования «Максимовский сельсовет»  Октябрьского района Амурской области за 2019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средства</vt:lpstr>
      <vt:lpstr>Неналоговые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      Администрация Максимовского сельсовета Глава: Воронцова Лидия Михаиловна 676642 Амурская область  Октябрьский район село Максимовка улица Ленина 33 Тел/факс 8(41652)26222 Электронный адрес: makcimovka09876@rambler.ru Исполнитель: Манько Л.А.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64</cp:revision>
  <cp:lastPrinted>2017-04-14T02:36:51Z</cp:lastPrinted>
  <dcterms:created xsi:type="dcterms:W3CDTF">2015-12-28T04:15:06Z</dcterms:created>
  <dcterms:modified xsi:type="dcterms:W3CDTF">2020-05-19T00:39:15Z</dcterms:modified>
</cp:coreProperties>
</file>