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2" r:id="rId1"/>
  </p:sldMasterIdLst>
  <p:sldIdLst>
    <p:sldId id="256" r:id="rId2"/>
    <p:sldId id="257" r:id="rId3"/>
    <p:sldId id="259" r:id="rId4"/>
    <p:sldId id="260" r:id="rId5"/>
    <p:sldId id="264" r:id="rId6"/>
    <p:sldId id="267" r:id="rId7"/>
    <p:sldId id="269" r:id="rId8"/>
    <p:sldId id="263" r:id="rId9"/>
    <p:sldId id="261" r:id="rId10"/>
    <p:sldId id="268" r:id="rId11"/>
    <p:sldId id="262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доходов на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2019г.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850</c:v>
                </c:pt>
                <c:pt idx="1">
                  <c:v>30</c:v>
                </c:pt>
                <c:pt idx="2">
                  <c:v>2344.9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расходов на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1578.9</c:v>
                </c:pt>
                <c:pt idx="1">
                  <c:v>96.2</c:v>
                </c:pt>
                <c:pt idx="2">
                  <c:v>30</c:v>
                </c:pt>
                <c:pt idx="3">
                  <c:v>179.5</c:v>
                </c:pt>
                <c:pt idx="4">
                  <c:v>130</c:v>
                </c:pt>
                <c:pt idx="5">
                  <c:v>915.3</c:v>
                </c:pt>
                <c:pt idx="6">
                  <c:v>143.4</c:v>
                </c:pt>
                <c:pt idx="7">
                  <c:v>151.6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60203412073493"/>
          <c:y val="0.24713583397001632"/>
          <c:w val="0.32806463254593177"/>
          <c:h val="0.7135602586414969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Муниципальная </a:t>
            </a:r>
            <a:r>
              <a:rPr lang="ru-RU" dirty="0" smtClean="0"/>
              <a:t>программа на </a:t>
            </a:r>
            <a:r>
              <a:rPr lang="ru-RU" dirty="0" smtClean="0"/>
              <a:t>2020год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пп "Развитие и сохранение культуры и искуства"</c:v>
                </c:pt>
                <c:pt idx="1">
                  <c:v>пп "Управление и распоряжение муниципальным имуществом"</c:v>
                </c:pt>
                <c:pt idx="2">
                  <c:v>пп" Комплексные меры противодействия злоупотреблению наркотиками и их незаконному обороту"</c:v>
                </c:pt>
                <c:pt idx="3">
                  <c:v>пп "Развитие жилищно коммунального хозяйства,сети бытового обслуживания  и благоустройства" </c:v>
                </c:pt>
                <c:pt idx="4">
                  <c:v>пп " Строительство и ремонт автомобильных дорог,оргатранспортного обслуживания</c:v>
                </c:pt>
                <c:pt idx="5">
                  <c:v>пп"Защита населения и территории от чрезвычайной ситуации,обеспечение пожарной безопасности" </c:v>
                </c:pt>
                <c:pt idx="6">
                  <c:v>пп "Противодействие экстремизму и терроризму"</c:v>
                </c:pt>
                <c:pt idx="7">
                  <c:v>пп "Развитие физической культуры испорта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916.2</c:v>
                </c:pt>
                <c:pt idx="2">
                  <c:v>30</c:v>
                </c:pt>
                <c:pt idx="3">
                  <c:v>130</c:v>
                </c:pt>
                <c:pt idx="4">
                  <c:v>149.5</c:v>
                </c:pt>
                <c:pt idx="5">
                  <c:v>30</c:v>
                </c:pt>
                <c:pt idx="6">
                  <c:v>0.1</c:v>
                </c:pt>
                <c:pt idx="7">
                  <c:v>151.6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к </a:t>
            </a:r>
            <a:r>
              <a:rPr lang="ru-RU" dirty="0" smtClean="0"/>
              <a:t>проекту </a:t>
            </a:r>
            <a:r>
              <a:rPr lang="ru-RU" dirty="0" smtClean="0"/>
              <a:t>решения о бюджете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/>
              <a:t> 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  </a:t>
            </a:r>
          </a:p>
          <a:p>
            <a:r>
              <a:rPr lang="ru-RU" dirty="0" smtClean="0"/>
              <a:t>Октябрьского района Амурской области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Проект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БЮДЖЕТА ДЛЯ ГРАЖДАН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на </a:t>
            </a:r>
            <a:r>
              <a:rPr lang="ru-RU" sz="5400" dirty="0" smtClean="0">
                <a:solidFill>
                  <a:srgbClr val="FF0000"/>
                </a:solidFill>
              </a:rPr>
              <a:t>2020 </a:t>
            </a:r>
            <a:r>
              <a:rPr lang="ru-RU" sz="5400" dirty="0" smtClean="0">
                <a:solidFill>
                  <a:srgbClr val="FF0000"/>
                </a:solidFill>
              </a:rPr>
              <a:t>год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70383"/>
              </p:ext>
            </p:extLst>
          </p:nvPr>
        </p:nvGraphicFramePr>
        <p:xfrm>
          <a:off x="467544" y="1052736"/>
          <a:ext cx="7488832" cy="5676475"/>
        </p:xfrm>
        <a:graphic>
          <a:graphicData uri="http://schemas.openxmlformats.org/drawingml/2006/table">
            <a:tbl>
              <a:tblPr/>
              <a:tblGrid>
                <a:gridCol w="4857214"/>
                <a:gridCol w="642942"/>
                <a:gridCol w="642942"/>
                <a:gridCol w="785818"/>
                <a:gridCol w="559916"/>
              </a:tblGrid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АДМИНИСТРАЦИЯ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МАКСИМОВСКОГО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СЕЛЬСОВЕТА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3224,9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1578,9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1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Резервные фонды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 и рыболовство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Дорожное хозяйство (дорожные фонды)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Доплата к пенсии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3224,9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32890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Расходная часть бюджета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2020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92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00226512"/>
              </p:ext>
            </p:extLst>
          </p:nvPr>
        </p:nvGraphicFramePr>
        <p:xfrm>
          <a:off x="1524000" y="548680"/>
          <a:ext cx="68644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866466"/>
              </p:ext>
            </p:extLst>
          </p:nvPr>
        </p:nvGraphicFramePr>
        <p:xfrm>
          <a:off x="197768" y="260648"/>
          <a:ext cx="8640960" cy="6493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3460"/>
                <a:gridCol w="1307500"/>
              </a:tblGrid>
              <a:tr h="78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муниципальных программ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</a:tr>
              <a:tr h="443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Муниципальная программа "Устойчивое развитие территории Максимовского сельсовета 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1407,9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Подпрограмма «Развитие и сохранение культуры и искусства муниципального образования </a:t>
                      </a:r>
                      <a:r>
                        <a:rPr lang="ru-RU" sz="1200" dirty="0" err="1">
                          <a:effectLst/>
                        </a:rPr>
                        <a:t>Максимовский</a:t>
                      </a:r>
                      <a:r>
                        <a:rPr lang="ru-RU" sz="1200" dirty="0">
                          <a:effectLst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«Управление и распоряжение муниципальным  имуществом муниципального образования Максимовский сельсовет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"Комплексные меры противодействия злоупотреблению наркотиками и их незаконному обороту на территории муниципального образования  Максимовский сельсовет"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390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физической культуры и спорта на территории Максимовский сельсовета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жилищно-коммунального хозяйства, сети бытового обслуживания и благоустройства муниципального образования Максимовский сельсовет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«Защита населения и территории от чрезвычайных ситуаций, обеспечение пожарной безопасности и безопасности людей на водных объектах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 Строительство и ремонт автомобильных дорог, организация транспортного обслуживания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«Противодействие экстремизму и терроризму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69303"/>
            <a:ext cx="8928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2020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предусмотрены средства на реализацию муниципальных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8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21673410"/>
              </p:ext>
            </p:extLst>
          </p:nvPr>
        </p:nvGraphicFramePr>
        <p:xfrm>
          <a:off x="0" y="332656"/>
          <a:ext cx="914501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4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676643,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Амурская область, Октябрьский район,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8(41652)26-2-22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2821000692/282101001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1022801063647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Воронцова Лидия Михайловна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maximovka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Исполнитель </a:t>
            </a:r>
            <a:r>
              <a:rPr lang="ru-RU" i="1" dirty="0" smtClean="0"/>
              <a:t>Манько Л.А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0"/>
            <a:ext cx="6512511" cy="2369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924944"/>
            <a:ext cx="6400800" cy="34747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Доходы бюджета              Расходы бюджета</a:t>
            </a:r>
          </a:p>
          <a:p>
            <a:r>
              <a:rPr lang="ru-RU" sz="1400" dirty="0" smtClean="0"/>
              <a:t>Поступающие  в бюджет денежные                                               </a:t>
            </a:r>
            <a:r>
              <a:rPr lang="ru-RU" sz="1400" dirty="0" err="1" smtClean="0"/>
              <a:t>денежные</a:t>
            </a:r>
            <a:r>
              <a:rPr lang="ru-RU" sz="1400" dirty="0" smtClean="0"/>
              <a:t> , средства, направляемые </a:t>
            </a:r>
          </a:p>
          <a:p>
            <a:pPr marL="0" indent="0">
              <a:buNone/>
            </a:pPr>
            <a:r>
              <a:rPr lang="ru-RU" sz="1400" dirty="0" smtClean="0"/>
              <a:t>        средства в виде налоговых, </a:t>
            </a:r>
            <a:r>
              <a:rPr lang="ru-RU" sz="1400" dirty="0" err="1" smtClean="0"/>
              <a:t>ненало</a:t>
            </a:r>
            <a:r>
              <a:rPr lang="ru-RU" sz="1400" dirty="0" smtClean="0"/>
              <a:t>-                                               на финансовое обеспечение 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                                                                 задач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ru-RU" sz="1400" dirty="0" err="1" smtClean="0"/>
              <a:t>говых</a:t>
            </a:r>
            <a:r>
              <a:rPr lang="ru-RU" sz="14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68695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 бюджета муниципального образования</a:t>
            </a:r>
            <a:br>
              <a:rPr lang="ru-RU" sz="2800" dirty="0" smtClean="0"/>
            </a:br>
            <a:r>
              <a:rPr lang="ru-RU" sz="2800" dirty="0" smtClean="0"/>
              <a:t>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 Октябрьского района Амурской области на  </a:t>
            </a:r>
            <a:r>
              <a:rPr lang="ru-RU" sz="2800" dirty="0" smtClean="0"/>
              <a:t>2020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2149858"/>
              </p:ext>
            </p:extLst>
          </p:nvPr>
        </p:nvGraphicFramePr>
        <p:xfrm>
          <a:off x="2123728" y="2492896"/>
          <a:ext cx="4104456" cy="431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44216"/>
              </a:tblGrid>
              <a:tr h="352602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3224,9</a:t>
                      </a:r>
                      <a:endParaRPr lang="ru-RU" dirty="0"/>
                    </a:p>
                  </a:txBody>
                  <a:tcPr marL="78999" marR="78999"/>
                </a:tc>
              </a:tr>
              <a:tr h="113025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880,0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3224,9</a:t>
                      </a:r>
                      <a:endParaRPr lang="ru-RU" dirty="0"/>
                    </a:p>
                  </a:txBody>
                  <a:tcPr marL="78999" marR="78999"/>
                </a:tc>
              </a:tr>
              <a:tr h="1476402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8999" marR="789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512511" cy="164912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Утверждено доходов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 smtClean="0"/>
              <a:t>2020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403648" y="2564904"/>
            <a:ext cx="6400800" cy="3474720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Доходы </a:t>
            </a:r>
            <a:endParaRPr lang="ru-RU" dirty="0"/>
          </a:p>
          <a:p>
            <a:pPr algn="ctr"/>
            <a:r>
              <a:rPr lang="ru-RU" dirty="0"/>
              <a:t>у</a:t>
            </a:r>
            <a:r>
              <a:rPr lang="ru-RU" dirty="0" smtClean="0"/>
              <a:t>тверждено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</a:t>
            </a:r>
            <a:r>
              <a:rPr lang="ru-RU" dirty="0" smtClean="0"/>
              <a:t>3224,9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Налоговые       Неналоговые         Безвозмездные     </a:t>
            </a:r>
          </a:p>
          <a:p>
            <a:pPr marL="0" indent="0">
              <a:buNone/>
            </a:pPr>
            <a:r>
              <a:rPr lang="ru-RU" dirty="0" smtClean="0"/>
              <a:t>    доходы                  </a:t>
            </a:r>
            <a:r>
              <a:rPr lang="ru-RU" dirty="0" err="1" smtClean="0"/>
              <a:t>доходы</a:t>
            </a:r>
            <a:r>
              <a:rPr lang="ru-RU" dirty="0" smtClean="0"/>
              <a:t>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/>
              <a:t>850,0 </a:t>
            </a:r>
            <a:r>
              <a:rPr lang="ru-RU" dirty="0" err="1" smtClean="0"/>
              <a:t>тыс.руб</a:t>
            </a:r>
            <a:r>
              <a:rPr lang="ru-RU" dirty="0" smtClean="0"/>
              <a:t>.     30,0 </a:t>
            </a:r>
            <a:r>
              <a:rPr lang="ru-RU" dirty="0" err="1" smtClean="0"/>
              <a:t>тыс.руб</a:t>
            </a:r>
            <a:r>
              <a:rPr lang="ru-RU" dirty="0" smtClean="0"/>
              <a:t>        </a:t>
            </a:r>
            <a:r>
              <a:rPr lang="ru-RU" dirty="0" smtClean="0"/>
              <a:t>2344,9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43888" cy="10795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Доходы бюджета на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2133600"/>
            <a:ext cx="7092950" cy="423703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Налоговые и неналоговые доходы</a:t>
            </a:r>
          </a:p>
          <a:p>
            <a:r>
              <a:rPr lang="ru-RU" sz="1600" dirty="0" smtClean="0"/>
              <a:t>880,0</a:t>
            </a:r>
            <a:r>
              <a:rPr lang="ru-RU" sz="1600" dirty="0" smtClean="0"/>
              <a:t> </a:t>
            </a:r>
            <a:r>
              <a:rPr lang="ru-RU" sz="1600" dirty="0" smtClean="0"/>
              <a:t>тыс. руб. в том числе:</a:t>
            </a:r>
          </a:p>
          <a:p>
            <a:r>
              <a:rPr lang="ru-RU" sz="1600" dirty="0" smtClean="0"/>
              <a:t>Налог на доходы физических лиц </a:t>
            </a:r>
            <a:r>
              <a:rPr lang="ru-RU" sz="1600" dirty="0" smtClean="0"/>
              <a:t>239,0</a:t>
            </a:r>
            <a:r>
              <a:rPr lang="ru-RU" sz="1600" dirty="0" smtClean="0"/>
              <a:t>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Единый сельскохозяйственный налог  </a:t>
            </a:r>
            <a:r>
              <a:rPr lang="ru-RU" sz="1600" dirty="0" smtClean="0"/>
              <a:t>209,0</a:t>
            </a:r>
            <a:r>
              <a:rPr lang="ru-RU" sz="1600" dirty="0" smtClean="0"/>
              <a:t>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руб.</a:t>
            </a:r>
          </a:p>
          <a:p>
            <a:r>
              <a:rPr lang="ru-RU" sz="1600" dirty="0" smtClean="0"/>
              <a:t>Налог на имущества физических лиц </a:t>
            </a:r>
            <a:r>
              <a:rPr lang="ru-RU" sz="1600" dirty="0"/>
              <a:t> </a:t>
            </a:r>
            <a:r>
              <a:rPr lang="ru-RU" sz="1600" dirty="0" smtClean="0"/>
              <a:t>41,0</a:t>
            </a:r>
            <a:r>
              <a:rPr lang="ru-RU" sz="1600" dirty="0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юридических лиц </a:t>
            </a:r>
            <a:r>
              <a:rPr lang="ru-RU" sz="1600" dirty="0"/>
              <a:t> </a:t>
            </a:r>
            <a:r>
              <a:rPr lang="ru-RU" sz="1600" dirty="0" smtClean="0"/>
              <a:t>191,0</a:t>
            </a:r>
            <a:r>
              <a:rPr lang="ru-RU" sz="1600" dirty="0" smtClean="0"/>
              <a:t>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физических лиц </a:t>
            </a:r>
            <a:r>
              <a:rPr lang="ru-RU" sz="1600" dirty="0" smtClean="0"/>
              <a:t>168,00тыс.руб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Государственная пошлина 2,0 тыс. руб.</a:t>
            </a:r>
          </a:p>
          <a:p>
            <a:r>
              <a:rPr lang="ru-RU" sz="1600" dirty="0" smtClean="0"/>
              <a:t>Неналоговые доходы 30,0 </a:t>
            </a:r>
            <a:r>
              <a:rPr lang="ru-RU" sz="1600" dirty="0" err="1" smtClean="0"/>
              <a:t>тыс.руб</a:t>
            </a:r>
            <a:r>
              <a:rPr lang="ru-RU" sz="1400" dirty="0" smtClean="0"/>
              <a:t>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1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258070"/>
              </p:ext>
            </p:extLst>
          </p:nvPr>
        </p:nvGraphicFramePr>
        <p:xfrm>
          <a:off x="467544" y="1268760"/>
          <a:ext cx="8429114" cy="5383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19"/>
                <a:gridCol w="4911226"/>
                <a:gridCol w="1351869"/>
              </a:tblGrid>
              <a:tr h="345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Код бюджетной классификации РФ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План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год тыс. руб.</a:t>
                      </a:r>
                    </a:p>
                  </a:txBody>
                  <a:tcPr marL="7620" marR="7620" marT="7620" marB="0" anchor="ctr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ПРИБЫЛЬ,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239,0,0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3714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1 01 02010 01 0000 110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239,0,0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1 05  03000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10  0000 110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Единый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ИМУЩЕСТВО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27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1 06 01030 10 0000 110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1 06 06000 00 0000 110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1 06 06033 10 0000 110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1 06 06043 10 0000 110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116633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Основные характеристики бюджета </a:t>
            </a:r>
            <a:r>
              <a:rPr lang="ru-RU" dirty="0" smtClean="0">
                <a:solidFill>
                  <a:srgbClr val="FF0000"/>
                </a:solidFill>
              </a:rPr>
              <a:t>Максимовского </a:t>
            </a:r>
            <a:r>
              <a:rPr lang="ru-RU" dirty="0">
                <a:solidFill>
                  <a:srgbClr val="FF0000"/>
                </a:solidFill>
              </a:rPr>
              <a:t>сельсовета на </a:t>
            </a:r>
            <a:r>
              <a:rPr lang="ru-RU" dirty="0" smtClean="0">
                <a:solidFill>
                  <a:srgbClr val="FF0000"/>
                </a:solidFill>
              </a:rPr>
              <a:t>2020 </a:t>
            </a:r>
            <a:r>
              <a:rPr lang="ru-RU" dirty="0">
                <a:solidFill>
                  <a:srgbClr val="FF0000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03990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69109"/>
              </p:ext>
            </p:extLst>
          </p:nvPr>
        </p:nvGraphicFramePr>
        <p:xfrm>
          <a:off x="395536" y="458197"/>
          <a:ext cx="9298217" cy="639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151"/>
                <a:gridCol w="5028042"/>
                <a:gridCol w="1384024"/>
              </a:tblGrid>
              <a:tr h="259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1105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1 08 04020 01 0000 110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1 17 05050 10 0000 180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2344,9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2 02 15001 10 0000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31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2 02 35118 10 0000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2 02 40000 00 0000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Иные межбюджетные трансферты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1265,5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105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2 02 40014 10 0000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соответствии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 заключенными соглашениями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2 02 49999 10 0000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ДОХОДОВ: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3224,9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1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50206536"/>
              </p:ext>
            </p:extLst>
          </p:nvPr>
        </p:nvGraphicFramePr>
        <p:xfrm>
          <a:off x="755576" y="692696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2700" dirty="0" smtClean="0"/>
              <a:t>Расходы  бюджета  муниципального образования «</a:t>
            </a:r>
            <a:r>
              <a:rPr lang="ru-RU" sz="2700" dirty="0" err="1" smtClean="0"/>
              <a:t>Максимовский</a:t>
            </a:r>
            <a:r>
              <a:rPr lang="ru-RU" sz="2700" dirty="0" smtClean="0"/>
              <a:t> сельсовет» </a:t>
            </a:r>
            <a:br>
              <a:rPr lang="ru-RU" sz="2700" dirty="0" smtClean="0"/>
            </a:br>
            <a:r>
              <a:rPr lang="ru-RU" sz="2700" dirty="0" smtClean="0"/>
              <a:t>Октябрьского района Амурской области на </a:t>
            </a:r>
            <a:r>
              <a:rPr lang="ru-RU" sz="2700" dirty="0" smtClean="0"/>
              <a:t>2020год </a:t>
            </a:r>
            <a:r>
              <a:rPr lang="ru-RU" sz="2700" dirty="0" smtClean="0"/>
              <a:t>(</a:t>
            </a:r>
            <a:r>
              <a:rPr lang="ru-RU" sz="27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83490004"/>
              </p:ext>
            </p:extLst>
          </p:nvPr>
        </p:nvGraphicFramePr>
        <p:xfrm>
          <a:off x="971600" y="1412775"/>
          <a:ext cx="6192689" cy="48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58"/>
                <a:gridCol w="2508431"/>
              </a:tblGrid>
              <a:tr h="48024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1578,9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96,2</a:t>
                      </a:r>
                      <a:endParaRPr lang="ru-RU" sz="1200" dirty="0"/>
                    </a:p>
                  </a:txBody>
                  <a:tcPr/>
                </a:tc>
              </a:tr>
              <a:tr h="6003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30,0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179,5</a:t>
                      </a:r>
                      <a:endParaRPr lang="ru-RU" sz="1200" dirty="0"/>
                    </a:p>
                  </a:txBody>
                  <a:tcPr/>
                </a:tc>
              </a:tr>
              <a:tr h="6003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130,0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915,3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143,4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151,6</a:t>
                      </a:r>
                      <a:endParaRPr lang="ru-RU" sz="1200" dirty="0"/>
                    </a:p>
                  </a:txBody>
                  <a:tcPr/>
                </a:tc>
              </a:tr>
              <a:tr h="9701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3224,9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436</TotalTime>
  <Words>1078</Words>
  <Application>Microsoft Office PowerPoint</Application>
  <PresentationFormat>Экран (4:3)</PresentationFormat>
  <Paragraphs>292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Проект БЮДЖЕТА ДЛЯ ГРАЖДАН  на 2020 год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 бюджета муниципального образования  « Максимовский сельсовет» Октябрьского района Амурской области на  2020 год</vt:lpstr>
      <vt:lpstr>Утверждено доходов бюджета муниципального  образования « Максимовский сельсовет» на 2020 год</vt:lpstr>
      <vt:lpstr>Доходы бюджета на 2020 год</vt:lpstr>
      <vt:lpstr>Презентация PowerPoint</vt:lpstr>
      <vt:lpstr>Презентация PowerPoint</vt:lpstr>
      <vt:lpstr>Презентация PowerPoint</vt:lpstr>
      <vt:lpstr> Расходы  бюджета  муниципального образования «Максимовский сельсовет»  Октябрьского района Амурской области на 2020год (тыс.руб)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50</cp:revision>
  <dcterms:created xsi:type="dcterms:W3CDTF">2015-12-28T04:15:06Z</dcterms:created>
  <dcterms:modified xsi:type="dcterms:W3CDTF">2019-11-27T05:55:01Z</dcterms:modified>
</cp:coreProperties>
</file>