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charts/chart25.xml" ContentType="application/vnd.openxmlformats-officedocument.drawingml.chart+xml"/>
  <Override PartName="/ppt/charts/chart26.xml" ContentType="application/vnd.openxmlformats-officedocument.drawingml.chart+xml"/>
  <Override PartName="/ppt/charts/chart27.xml" ContentType="application/vnd.openxmlformats-officedocument.drawingml.chart+xml"/>
  <Override PartName="/ppt/charts/chart28.xml" ContentType="application/vnd.openxmlformats-officedocument.drawingml.chart+xml"/>
  <Override PartName="/ppt/charts/chart29.xml" ContentType="application/vnd.openxmlformats-officedocument.drawingml.chart+xml"/>
  <Override PartName="/ppt/charts/chart30.xml" ContentType="application/vnd.openxmlformats-officedocument.drawingml.chart+xml"/>
  <Override PartName="/ppt/charts/chart3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notesMasterIdLst>
    <p:notesMasterId r:id="rId26"/>
  </p:notesMasterIdLst>
  <p:sldIdLst>
    <p:sldId id="256" r:id="rId2"/>
    <p:sldId id="257" r:id="rId3"/>
    <p:sldId id="259" r:id="rId4"/>
    <p:sldId id="260" r:id="rId5"/>
    <p:sldId id="261" r:id="rId6"/>
    <p:sldId id="263" r:id="rId7"/>
    <p:sldId id="273" r:id="rId8"/>
    <p:sldId id="275" r:id="rId9"/>
    <p:sldId id="276" r:id="rId10"/>
    <p:sldId id="277" r:id="rId11"/>
    <p:sldId id="279" r:id="rId12"/>
    <p:sldId id="278" r:id="rId13"/>
    <p:sldId id="280" r:id="rId14"/>
    <p:sldId id="262" r:id="rId15"/>
    <p:sldId id="264" r:id="rId16"/>
    <p:sldId id="267" r:id="rId17"/>
    <p:sldId id="265" r:id="rId18"/>
    <p:sldId id="266" r:id="rId19"/>
    <p:sldId id="268" r:id="rId20"/>
    <p:sldId id="269" r:id="rId21"/>
    <p:sldId id="270" r:id="rId22"/>
    <p:sldId id="271" r:id="rId23"/>
    <p:sldId id="272" r:id="rId24"/>
    <p:sldId id="281" r:id="rId25"/>
  </p:sldIdLst>
  <p:sldSz cx="9144000" cy="6858000" type="screen4x3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0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1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2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3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4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5.xlsx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6.xlsx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7.xlsx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8.xlsx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9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0.xlsx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1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Исполнение доходов за </a:t>
            </a:r>
            <a:r>
              <a:rPr lang="ru-RU" dirty="0" smtClean="0"/>
              <a:t>2018г</a:t>
            </a:r>
            <a:r>
              <a:rPr lang="ru-RU" dirty="0"/>
              <a:t>. (</a:t>
            </a:r>
            <a:r>
              <a:rPr lang="ru-RU" dirty="0" err="1"/>
              <a:t>тыс.руб</a:t>
            </a:r>
            <a:r>
              <a:rPr lang="ru-RU" dirty="0"/>
              <a:t>.)</a:t>
            </a: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 2018г. (тыс.руб.)</c:v>
                </c:pt>
              </c:strCache>
            </c:strRef>
          </c:tx>
          <c:explosion val="25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667.2</c:v>
                </c:pt>
                <c:pt idx="1">
                  <c:v>84.3</c:v>
                </c:pt>
                <c:pt idx="2">
                  <c:v>2118.1999999999998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2017 г.тыс.руб.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утверждено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53418240"/>
        <c:axId val="53432320"/>
        <c:axId val="0"/>
      </c:bar3DChart>
      <c:catAx>
        <c:axId val="53418240"/>
        <c:scaling>
          <c:orientation val="minMax"/>
        </c:scaling>
        <c:delete val="0"/>
        <c:axPos val="b"/>
        <c:majorTickMark val="out"/>
        <c:minorTickMark val="none"/>
        <c:tickLblPos val="nextTo"/>
        <c:crossAx val="53432320"/>
        <c:crosses val="autoZero"/>
        <c:auto val="1"/>
        <c:lblAlgn val="ctr"/>
        <c:lblOffset val="100"/>
        <c:noMultiLvlLbl val="0"/>
      </c:catAx>
      <c:valAx>
        <c:axId val="534323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53418240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2018г.тыс.руб.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утверждено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14</c:v>
                </c:pt>
                <c:pt idx="1">
                  <c:v>40.4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53465472"/>
        <c:axId val="53467008"/>
        <c:axId val="0"/>
      </c:bar3DChart>
      <c:catAx>
        <c:axId val="53465472"/>
        <c:scaling>
          <c:orientation val="minMax"/>
        </c:scaling>
        <c:delete val="0"/>
        <c:axPos val="b"/>
        <c:majorTickMark val="out"/>
        <c:minorTickMark val="none"/>
        <c:tickLblPos val="nextTo"/>
        <c:crossAx val="53467008"/>
        <c:crosses val="autoZero"/>
        <c:auto val="1"/>
        <c:lblAlgn val="ctr"/>
        <c:lblOffset val="100"/>
        <c:noMultiLvlLbl val="0"/>
      </c:catAx>
      <c:valAx>
        <c:axId val="534670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53465472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2017 г.тыс.руб.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утверждено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</c:v>
                </c:pt>
                <c:pt idx="1">
                  <c:v>1.5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6091648"/>
        <c:axId val="46093440"/>
        <c:axId val="0"/>
      </c:bar3DChart>
      <c:catAx>
        <c:axId val="46091648"/>
        <c:scaling>
          <c:orientation val="minMax"/>
        </c:scaling>
        <c:delete val="0"/>
        <c:axPos val="b"/>
        <c:majorTickMark val="out"/>
        <c:minorTickMark val="none"/>
        <c:tickLblPos val="nextTo"/>
        <c:crossAx val="46093440"/>
        <c:crosses val="autoZero"/>
        <c:auto val="1"/>
        <c:lblAlgn val="ctr"/>
        <c:lblOffset val="100"/>
        <c:noMultiLvlLbl val="0"/>
      </c:catAx>
      <c:valAx>
        <c:axId val="460934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609164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2018г.тыс.руб.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утверждено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5</c:v>
                </c:pt>
                <c:pt idx="1">
                  <c:v>13.5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6118400"/>
        <c:axId val="46119936"/>
        <c:axId val="0"/>
      </c:bar3DChart>
      <c:catAx>
        <c:axId val="46118400"/>
        <c:scaling>
          <c:orientation val="minMax"/>
        </c:scaling>
        <c:delete val="0"/>
        <c:axPos val="b"/>
        <c:majorTickMark val="out"/>
        <c:minorTickMark val="none"/>
        <c:tickLblPos val="nextTo"/>
        <c:crossAx val="46119936"/>
        <c:crosses val="autoZero"/>
        <c:auto val="1"/>
        <c:lblAlgn val="ctr"/>
        <c:lblOffset val="100"/>
        <c:noMultiLvlLbl val="0"/>
      </c:catAx>
      <c:valAx>
        <c:axId val="461199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6118400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2017 г.тыс.руб.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утверждено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1870.5</c:v>
                </c:pt>
                <c:pt idx="1">
                  <c:v>1870.5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6134016"/>
        <c:axId val="46135552"/>
        <c:axId val="0"/>
      </c:bar3DChart>
      <c:catAx>
        <c:axId val="46134016"/>
        <c:scaling>
          <c:orientation val="minMax"/>
        </c:scaling>
        <c:delete val="0"/>
        <c:axPos val="b"/>
        <c:majorTickMark val="out"/>
        <c:minorTickMark val="none"/>
        <c:tickLblPos val="nextTo"/>
        <c:crossAx val="46135552"/>
        <c:crosses val="autoZero"/>
        <c:auto val="1"/>
        <c:lblAlgn val="ctr"/>
        <c:lblOffset val="100"/>
        <c:noMultiLvlLbl val="0"/>
      </c:catAx>
      <c:valAx>
        <c:axId val="4613555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6134016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2018 г.тыс.руб.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утверждено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2114.9</c:v>
                </c:pt>
                <c:pt idx="1">
                  <c:v>2114.9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95337088"/>
        <c:axId val="95347072"/>
        <c:axId val="0"/>
      </c:bar3DChart>
      <c:catAx>
        <c:axId val="95337088"/>
        <c:scaling>
          <c:orientation val="minMax"/>
        </c:scaling>
        <c:delete val="0"/>
        <c:axPos val="b"/>
        <c:majorTickMark val="out"/>
        <c:minorTickMark val="none"/>
        <c:tickLblPos val="nextTo"/>
        <c:crossAx val="95347072"/>
        <c:crosses val="autoZero"/>
        <c:auto val="1"/>
        <c:lblAlgn val="ctr"/>
        <c:lblOffset val="100"/>
        <c:noMultiLvlLbl val="0"/>
      </c:catAx>
      <c:valAx>
        <c:axId val="953470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533708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Исполнение расходов</a:t>
            </a:r>
            <a:r>
              <a:rPr lang="ru-RU" baseline="0" dirty="0" smtClean="0"/>
              <a:t> за </a:t>
            </a:r>
            <a:r>
              <a:rPr lang="ru-RU" dirty="0" smtClean="0"/>
              <a:t> 2018г</a:t>
            </a:r>
            <a:r>
              <a:rPr lang="ru-RU" dirty="0"/>
              <a:t>. (</a:t>
            </a:r>
            <a:r>
              <a:rPr lang="ru-RU" dirty="0" err="1"/>
              <a:t>тыс.руб</a:t>
            </a:r>
            <a:r>
              <a:rPr lang="ru-RU" dirty="0"/>
              <a:t>.)</a:t>
            </a:r>
          </a:p>
        </c:rich>
      </c:tx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 2016г. (тыс.руб.)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Лист1!$A$2:$A$8</c:f>
              <c:strCache>
                <c:ptCount val="7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</c:v>
                </c:pt>
                <c:pt idx="3">
                  <c:v>Национальная экономика </c:v>
                </c:pt>
                <c:pt idx="4">
                  <c:v>Культура</c:v>
                </c:pt>
                <c:pt idx="5">
                  <c:v>Социальная политика</c:v>
                </c:pt>
                <c:pt idx="6">
                  <c:v>Благоустройство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1545.6</c:v>
                </c:pt>
                <c:pt idx="1">
                  <c:v>89.6</c:v>
                </c:pt>
                <c:pt idx="2">
                  <c:v>9.1999999999999993</c:v>
                </c:pt>
                <c:pt idx="3">
                  <c:v>461.7</c:v>
                </c:pt>
                <c:pt idx="4">
                  <c:v>949.7</c:v>
                </c:pt>
                <c:pt idx="5">
                  <c:v>137.4</c:v>
                </c:pt>
                <c:pt idx="6">
                  <c:v>87.7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2017г. Тыс.руб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утверждено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1599.7</c:v>
                </c:pt>
                <c:pt idx="1">
                  <c:v>1327.7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2018 г. Тыс.руб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утверждено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1583.5</c:v>
                </c:pt>
                <c:pt idx="1">
                  <c:v>1545.6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5815296"/>
        <c:axId val="45816832"/>
      </c:barChart>
      <c:catAx>
        <c:axId val="45815296"/>
        <c:scaling>
          <c:orientation val="minMax"/>
        </c:scaling>
        <c:delete val="0"/>
        <c:axPos val="b"/>
        <c:majorTickMark val="out"/>
        <c:minorTickMark val="none"/>
        <c:tickLblPos val="nextTo"/>
        <c:crossAx val="45816832"/>
        <c:crosses val="autoZero"/>
        <c:auto val="1"/>
        <c:lblAlgn val="ctr"/>
        <c:lblOffset val="100"/>
        <c:noMultiLvlLbl val="0"/>
      </c:catAx>
      <c:valAx>
        <c:axId val="458168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5815296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2017 г .тыс.руб.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утверждено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10</c:v>
                </c:pt>
                <c:pt idx="1">
                  <c:v>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2018 г.тыс.руб.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утверждено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10</c:v>
                </c:pt>
                <c:pt idx="1">
                  <c:v>9.1999999999999993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5859584"/>
        <c:axId val="45861120"/>
      </c:barChart>
      <c:catAx>
        <c:axId val="45859584"/>
        <c:scaling>
          <c:orientation val="minMax"/>
        </c:scaling>
        <c:delete val="0"/>
        <c:axPos val="b"/>
        <c:majorTickMark val="out"/>
        <c:minorTickMark val="none"/>
        <c:tickLblPos val="nextTo"/>
        <c:crossAx val="45861120"/>
        <c:crosses val="autoZero"/>
        <c:auto val="1"/>
        <c:lblAlgn val="ctr"/>
        <c:lblOffset val="100"/>
        <c:noMultiLvlLbl val="0"/>
      </c:catAx>
      <c:valAx>
        <c:axId val="458611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5859584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2017 год тыс.руб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утверждено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68.3</c:v>
                </c:pt>
                <c:pt idx="1">
                  <c:v>68.3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2018год тыс.руб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утверждено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89.6</c:v>
                </c:pt>
                <c:pt idx="1">
                  <c:v>89.6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5953024"/>
        <c:axId val="45954560"/>
      </c:barChart>
      <c:catAx>
        <c:axId val="45953024"/>
        <c:scaling>
          <c:orientation val="minMax"/>
        </c:scaling>
        <c:delete val="0"/>
        <c:axPos val="b"/>
        <c:majorTickMark val="out"/>
        <c:minorTickMark val="none"/>
        <c:tickLblPos val="nextTo"/>
        <c:crossAx val="45954560"/>
        <c:crosses val="autoZero"/>
        <c:auto val="1"/>
        <c:lblAlgn val="ctr"/>
        <c:lblOffset val="100"/>
        <c:noMultiLvlLbl val="0"/>
      </c:catAx>
      <c:valAx>
        <c:axId val="459545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5953024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2017 г. Тыс.руб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утверждено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150.30000000000001</c:v>
                </c:pt>
                <c:pt idx="1">
                  <c:v>152.69999999999999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4447232"/>
        <c:axId val="44448768"/>
      </c:barChart>
      <c:catAx>
        <c:axId val="44447232"/>
        <c:scaling>
          <c:orientation val="minMax"/>
        </c:scaling>
        <c:delete val="0"/>
        <c:axPos val="b"/>
        <c:majorTickMark val="out"/>
        <c:minorTickMark val="none"/>
        <c:tickLblPos val="nextTo"/>
        <c:crossAx val="44448768"/>
        <c:crosses val="autoZero"/>
        <c:auto val="1"/>
        <c:lblAlgn val="ctr"/>
        <c:lblOffset val="100"/>
        <c:noMultiLvlLbl val="0"/>
      </c:catAx>
      <c:valAx>
        <c:axId val="4444876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444723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overlay val="0"/>
    </c:title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2017 год тыс.руб.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утверждено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20.5</c:v>
                </c:pt>
                <c:pt idx="1">
                  <c:v>20.5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shape val="pyramid"/>
        <c:axId val="46484096"/>
        <c:axId val="46485888"/>
        <c:axId val="0"/>
      </c:bar3DChart>
      <c:catAx>
        <c:axId val="46484096"/>
        <c:scaling>
          <c:orientation val="minMax"/>
        </c:scaling>
        <c:delete val="0"/>
        <c:axPos val="b"/>
        <c:majorTickMark val="out"/>
        <c:minorTickMark val="none"/>
        <c:tickLblPos val="nextTo"/>
        <c:crossAx val="46485888"/>
        <c:crosses val="autoZero"/>
        <c:auto val="1"/>
        <c:lblAlgn val="ctr"/>
        <c:lblOffset val="100"/>
        <c:noMultiLvlLbl val="0"/>
      </c:catAx>
      <c:valAx>
        <c:axId val="464858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6484096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2018 </a:t>
            </a:r>
            <a:r>
              <a:rPr lang="ru-RU" dirty="0"/>
              <a:t>год </a:t>
            </a:r>
            <a:r>
              <a:rPr lang="ru-RU" dirty="0" err="1"/>
              <a:t>тыс.руб</a:t>
            </a:r>
            <a:r>
              <a:rPr lang="ru-RU" dirty="0"/>
              <a:t>.</a:t>
            </a:r>
          </a:p>
        </c:rich>
      </c:tx>
      <c:overlay val="0"/>
    </c:title>
    <c:autoTitleDeleted val="0"/>
    <c:view3D>
      <c:rotX val="30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2018 год тыс.руб.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утверждено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10</c:v>
                </c:pt>
                <c:pt idx="1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one"/>
        <c:axId val="46510848"/>
        <c:axId val="46512384"/>
        <c:axId val="77245952"/>
      </c:bar3DChart>
      <c:catAx>
        <c:axId val="46510848"/>
        <c:scaling>
          <c:orientation val="minMax"/>
        </c:scaling>
        <c:delete val="0"/>
        <c:axPos val="b"/>
        <c:majorTickMark val="out"/>
        <c:minorTickMark val="none"/>
        <c:tickLblPos val="nextTo"/>
        <c:crossAx val="46512384"/>
        <c:crosses val="autoZero"/>
        <c:auto val="1"/>
        <c:lblAlgn val="ctr"/>
        <c:lblOffset val="100"/>
        <c:noMultiLvlLbl val="0"/>
      </c:catAx>
      <c:valAx>
        <c:axId val="4651238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6510848"/>
        <c:crosses val="autoZero"/>
        <c:crossBetween val="between"/>
      </c:valAx>
      <c:serAx>
        <c:axId val="77245952"/>
        <c:scaling>
          <c:orientation val="minMax"/>
        </c:scaling>
        <c:delete val="0"/>
        <c:axPos val="b"/>
        <c:majorTickMark val="out"/>
        <c:minorTickMark val="none"/>
        <c:tickLblPos val="nextTo"/>
        <c:crossAx val="46512384"/>
        <c:crosses val="autoZero"/>
      </c:ser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title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2017г. Тыс.руб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утверждено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327.60000000000002</c:v>
                </c:pt>
                <c:pt idx="1">
                  <c:v>95.1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6015616"/>
        <c:axId val="46017152"/>
        <c:axId val="0"/>
      </c:bar3DChart>
      <c:catAx>
        <c:axId val="46015616"/>
        <c:scaling>
          <c:orientation val="minMax"/>
        </c:scaling>
        <c:delete val="0"/>
        <c:axPos val="b"/>
        <c:majorTickMark val="out"/>
        <c:minorTickMark val="none"/>
        <c:tickLblPos val="nextTo"/>
        <c:crossAx val="46017152"/>
        <c:crosses val="autoZero"/>
        <c:auto val="1"/>
        <c:lblAlgn val="ctr"/>
        <c:lblOffset val="100"/>
        <c:noMultiLvlLbl val="0"/>
      </c:catAx>
      <c:valAx>
        <c:axId val="4601715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6015616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2018 </a:t>
            </a:r>
            <a:r>
              <a:rPr lang="ru-RU" dirty="0" err="1"/>
              <a:t>г.тыс.руб</a:t>
            </a:r>
            <a:endParaRPr lang="ru-RU" dirty="0"/>
          </a:p>
        </c:rich>
      </c:tx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2018 г.тыс.руб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утверждено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451.7</c:v>
                </c:pt>
                <c:pt idx="1">
                  <c:v>451.7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6210048"/>
        <c:axId val="46215936"/>
        <c:axId val="0"/>
      </c:bar3DChart>
      <c:catAx>
        <c:axId val="46210048"/>
        <c:scaling>
          <c:orientation val="minMax"/>
        </c:scaling>
        <c:delete val="0"/>
        <c:axPos val="b"/>
        <c:majorTickMark val="out"/>
        <c:minorTickMark val="none"/>
        <c:tickLblPos val="nextTo"/>
        <c:crossAx val="46215936"/>
        <c:crosses val="autoZero"/>
        <c:auto val="1"/>
        <c:lblAlgn val="ctr"/>
        <c:lblOffset val="100"/>
        <c:noMultiLvlLbl val="0"/>
      </c:catAx>
      <c:valAx>
        <c:axId val="462159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621004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2017г. Тыс.руб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утверждено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15</c:v>
                </c:pt>
                <c:pt idx="1">
                  <c:v>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6229760"/>
        <c:axId val="46231552"/>
        <c:axId val="0"/>
      </c:bar3DChart>
      <c:catAx>
        <c:axId val="46229760"/>
        <c:scaling>
          <c:orientation val="minMax"/>
        </c:scaling>
        <c:delete val="0"/>
        <c:axPos val="b"/>
        <c:majorTickMark val="out"/>
        <c:minorTickMark val="none"/>
        <c:tickLblPos val="nextTo"/>
        <c:crossAx val="46231552"/>
        <c:crosses val="autoZero"/>
        <c:auto val="1"/>
        <c:lblAlgn val="ctr"/>
        <c:lblOffset val="100"/>
        <c:noMultiLvlLbl val="0"/>
      </c:catAx>
      <c:valAx>
        <c:axId val="4623155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6229760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2018г.тыс.руб</a:t>
            </a:r>
            <a:r>
              <a:rPr lang="ru-RU" dirty="0"/>
              <a:t>.</a:t>
            </a:r>
          </a:p>
        </c:rich>
      </c:tx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2018г.тыс.руб.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утверждено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87.7</c:v>
                </c:pt>
                <c:pt idx="1">
                  <c:v>87.7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6367104"/>
        <c:axId val="46368640"/>
        <c:axId val="0"/>
      </c:bar3DChart>
      <c:catAx>
        <c:axId val="46367104"/>
        <c:scaling>
          <c:orientation val="minMax"/>
        </c:scaling>
        <c:delete val="0"/>
        <c:axPos val="b"/>
        <c:majorTickMark val="out"/>
        <c:minorTickMark val="none"/>
        <c:tickLblPos val="nextTo"/>
        <c:crossAx val="46368640"/>
        <c:crosses val="autoZero"/>
        <c:auto val="1"/>
        <c:lblAlgn val="ctr"/>
        <c:lblOffset val="100"/>
        <c:noMultiLvlLbl val="0"/>
      </c:catAx>
      <c:valAx>
        <c:axId val="463686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6367104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2017г. Тыс.руб.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утверждено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0.5</c:v>
                </c:pt>
                <c:pt idx="1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6275968"/>
        <c:axId val="46277760"/>
        <c:axId val="0"/>
      </c:bar3DChart>
      <c:catAx>
        <c:axId val="46275968"/>
        <c:scaling>
          <c:orientation val="minMax"/>
        </c:scaling>
        <c:delete val="0"/>
        <c:axPos val="b"/>
        <c:majorTickMark val="out"/>
        <c:minorTickMark val="none"/>
        <c:tickLblPos val="nextTo"/>
        <c:crossAx val="46277760"/>
        <c:crosses val="autoZero"/>
        <c:auto val="1"/>
        <c:lblAlgn val="ctr"/>
        <c:lblOffset val="100"/>
        <c:noMultiLvlLbl val="0"/>
      </c:catAx>
      <c:valAx>
        <c:axId val="462777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627596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title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2018 г. Тыс.руб.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утверждено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6298624"/>
        <c:axId val="46300160"/>
        <c:axId val="0"/>
      </c:bar3DChart>
      <c:catAx>
        <c:axId val="46298624"/>
        <c:scaling>
          <c:orientation val="minMax"/>
        </c:scaling>
        <c:delete val="0"/>
        <c:axPos val="b"/>
        <c:majorTickMark val="out"/>
        <c:minorTickMark val="none"/>
        <c:tickLblPos val="nextTo"/>
        <c:crossAx val="46300160"/>
        <c:crosses val="autoZero"/>
        <c:auto val="1"/>
        <c:lblAlgn val="ctr"/>
        <c:lblOffset val="100"/>
        <c:noMultiLvlLbl val="0"/>
      </c:catAx>
      <c:valAx>
        <c:axId val="463001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629862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2017 г.тыс.руб.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утверждено </c:v>
                </c:pt>
                <c:pt idx="1">
                  <c:v>исполнено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820.6</c:v>
                </c:pt>
                <c:pt idx="1">
                  <c:v>562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6830336"/>
        <c:axId val="46831872"/>
        <c:axId val="0"/>
      </c:bar3DChart>
      <c:catAx>
        <c:axId val="46830336"/>
        <c:scaling>
          <c:orientation val="minMax"/>
        </c:scaling>
        <c:delete val="0"/>
        <c:axPos val="b"/>
        <c:majorTickMark val="out"/>
        <c:minorTickMark val="none"/>
        <c:tickLblPos val="nextTo"/>
        <c:crossAx val="46831872"/>
        <c:crosses val="autoZero"/>
        <c:auto val="1"/>
        <c:lblAlgn val="ctr"/>
        <c:lblOffset val="100"/>
        <c:noMultiLvlLbl val="0"/>
      </c:catAx>
      <c:valAx>
        <c:axId val="468318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683033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2018 </a:t>
            </a:r>
            <a:r>
              <a:rPr lang="ru-RU" dirty="0"/>
              <a:t>г. </a:t>
            </a:r>
            <a:r>
              <a:rPr lang="ru-RU" dirty="0" err="1"/>
              <a:t>Тыс.руб</a:t>
            </a:r>
            <a:r>
              <a:rPr lang="ru-RU" dirty="0"/>
              <a:t>.</a:t>
            </a: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2018 г. Тыс.руб.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утверждено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959.7</c:v>
                </c:pt>
                <c:pt idx="1">
                  <c:v>949.7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6844544"/>
        <c:axId val="46854528"/>
        <c:axId val="0"/>
      </c:bar3DChart>
      <c:catAx>
        <c:axId val="46844544"/>
        <c:scaling>
          <c:orientation val="minMax"/>
        </c:scaling>
        <c:delete val="0"/>
        <c:axPos val="b"/>
        <c:majorTickMark val="out"/>
        <c:minorTickMark val="none"/>
        <c:tickLblPos val="nextTo"/>
        <c:crossAx val="46854528"/>
        <c:crosses val="autoZero"/>
        <c:auto val="1"/>
        <c:lblAlgn val="ctr"/>
        <c:lblOffset val="100"/>
        <c:noMultiLvlLbl val="0"/>
      </c:catAx>
      <c:valAx>
        <c:axId val="468545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684454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2018г</a:t>
            </a:r>
            <a:r>
              <a:rPr lang="ru-RU" dirty="0"/>
              <a:t>. </a:t>
            </a:r>
            <a:r>
              <a:rPr lang="ru-RU" dirty="0" err="1"/>
              <a:t>Тыс.руб</a:t>
            </a:r>
            <a:r>
              <a:rPr lang="ru-RU" dirty="0"/>
              <a:t>.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2018г. Тыс.руб.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утверждено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176</c:v>
                </c:pt>
                <c:pt idx="1">
                  <c:v>172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4556672"/>
        <c:axId val="44558208"/>
      </c:barChart>
      <c:catAx>
        <c:axId val="44556672"/>
        <c:scaling>
          <c:orientation val="minMax"/>
        </c:scaling>
        <c:delete val="0"/>
        <c:axPos val="b"/>
        <c:majorTickMark val="out"/>
        <c:minorTickMark val="none"/>
        <c:tickLblPos val="nextTo"/>
        <c:crossAx val="44558208"/>
        <c:crosses val="autoZero"/>
        <c:auto val="1"/>
        <c:lblAlgn val="ctr"/>
        <c:lblOffset val="100"/>
        <c:noMultiLvlLbl val="0"/>
      </c:catAx>
      <c:valAx>
        <c:axId val="445582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455667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2017г.тыс.руб.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утверждено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132.1</c:v>
                </c:pt>
                <c:pt idx="1">
                  <c:v>132.1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pyramid"/>
        <c:axId val="45754240"/>
        <c:axId val="45755776"/>
        <c:axId val="0"/>
      </c:bar3DChart>
      <c:catAx>
        <c:axId val="45754240"/>
        <c:scaling>
          <c:orientation val="minMax"/>
        </c:scaling>
        <c:delete val="0"/>
        <c:axPos val="b"/>
        <c:majorTickMark val="out"/>
        <c:minorTickMark val="none"/>
        <c:tickLblPos val="nextTo"/>
        <c:crossAx val="45755776"/>
        <c:crosses val="autoZero"/>
        <c:auto val="1"/>
        <c:lblAlgn val="ctr"/>
        <c:lblOffset val="100"/>
        <c:noMultiLvlLbl val="0"/>
      </c:catAx>
      <c:valAx>
        <c:axId val="457557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575424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2018 </a:t>
            </a:r>
            <a:r>
              <a:rPr lang="ru-RU" dirty="0" err="1"/>
              <a:t>г.тыс.руб</a:t>
            </a:r>
            <a:endParaRPr lang="ru-RU" dirty="0"/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2018 г.тыс.руб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утверждено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137.4</c:v>
                </c:pt>
                <c:pt idx="1">
                  <c:v>137.4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pyramid"/>
        <c:axId val="45684224"/>
        <c:axId val="45685760"/>
        <c:axId val="0"/>
      </c:bar3DChart>
      <c:catAx>
        <c:axId val="45684224"/>
        <c:scaling>
          <c:orientation val="minMax"/>
        </c:scaling>
        <c:delete val="0"/>
        <c:axPos val="b"/>
        <c:majorTickMark val="out"/>
        <c:minorTickMark val="none"/>
        <c:tickLblPos val="nextTo"/>
        <c:crossAx val="45685760"/>
        <c:crosses val="autoZero"/>
        <c:auto val="1"/>
        <c:lblAlgn val="ctr"/>
        <c:lblOffset val="100"/>
        <c:noMultiLvlLbl val="0"/>
      </c:catAx>
      <c:valAx>
        <c:axId val="456857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568422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title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2017 г.тыс.руб.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утверждено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82.7</c:v>
                </c:pt>
                <c:pt idx="1">
                  <c:v>82.7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3388928"/>
        <c:axId val="43390464"/>
        <c:axId val="0"/>
      </c:bar3DChart>
      <c:catAx>
        <c:axId val="43388928"/>
        <c:scaling>
          <c:orientation val="minMax"/>
        </c:scaling>
        <c:delete val="0"/>
        <c:axPos val="b"/>
        <c:majorTickMark val="out"/>
        <c:minorTickMark val="none"/>
        <c:tickLblPos val="nextTo"/>
        <c:crossAx val="43390464"/>
        <c:crosses val="autoZero"/>
        <c:auto val="1"/>
        <c:lblAlgn val="ctr"/>
        <c:lblOffset val="100"/>
        <c:noMultiLvlLbl val="0"/>
      </c:catAx>
      <c:valAx>
        <c:axId val="433904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338892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2018 </a:t>
            </a:r>
            <a:r>
              <a:rPr lang="ru-RU" dirty="0" err="1"/>
              <a:t>г.тыс.руб</a:t>
            </a:r>
            <a:endParaRPr lang="ru-RU" dirty="0"/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2018 г.тыс.руб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утверждено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75</c:v>
                </c:pt>
                <c:pt idx="1">
                  <c:v>192.2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3423616"/>
        <c:axId val="43425152"/>
        <c:axId val="0"/>
      </c:bar3DChart>
      <c:catAx>
        <c:axId val="43423616"/>
        <c:scaling>
          <c:orientation val="minMax"/>
        </c:scaling>
        <c:delete val="0"/>
        <c:axPos val="b"/>
        <c:majorTickMark val="out"/>
        <c:minorTickMark val="none"/>
        <c:tickLblPos val="nextTo"/>
        <c:crossAx val="43425152"/>
        <c:crosses val="autoZero"/>
        <c:auto val="1"/>
        <c:lblAlgn val="ctr"/>
        <c:lblOffset val="100"/>
        <c:noMultiLvlLbl val="0"/>
      </c:catAx>
      <c:valAx>
        <c:axId val="4342515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342361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2017г.тыс.руб.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утверждено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317.60000000000002</c:v>
                </c:pt>
                <c:pt idx="1">
                  <c:v>325.5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5019136"/>
        <c:axId val="45021056"/>
        <c:axId val="0"/>
      </c:bar3DChart>
      <c:catAx>
        <c:axId val="45019136"/>
        <c:scaling>
          <c:orientation val="minMax"/>
        </c:scaling>
        <c:delete val="0"/>
        <c:axPos val="b"/>
        <c:majorTickMark val="out"/>
        <c:minorTickMark val="none"/>
        <c:tickLblPos val="nextTo"/>
        <c:crossAx val="45021056"/>
        <c:crosses val="autoZero"/>
        <c:auto val="1"/>
        <c:lblAlgn val="ctr"/>
        <c:lblOffset val="100"/>
        <c:noMultiLvlLbl val="0"/>
      </c:catAx>
      <c:valAx>
        <c:axId val="450210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5019136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2018 </a:t>
            </a:r>
            <a:r>
              <a:rPr lang="ru-RU" dirty="0" err="1"/>
              <a:t>г.тыс.руб</a:t>
            </a:r>
            <a:r>
              <a:rPr lang="ru-RU" dirty="0"/>
              <a:t>.</a:t>
            </a:r>
          </a:p>
        </c:rich>
      </c:tx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2018 г.тыс.руб.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утверждено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137</c:v>
                </c:pt>
                <c:pt idx="1">
                  <c:v>397.8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51149056"/>
        <c:axId val="51191808"/>
        <c:axId val="0"/>
      </c:bar3DChart>
      <c:catAx>
        <c:axId val="51149056"/>
        <c:scaling>
          <c:orientation val="minMax"/>
        </c:scaling>
        <c:delete val="0"/>
        <c:axPos val="b"/>
        <c:majorTickMark val="out"/>
        <c:minorTickMark val="none"/>
        <c:tickLblPos val="nextTo"/>
        <c:crossAx val="51191808"/>
        <c:crosses val="autoZero"/>
        <c:auto val="1"/>
        <c:lblAlgn val="ctr"/>
        <c:lblOffset val="100"/>
        <c:noMultiLvlLbl val="0"/>
      </c:catAx>
      <c:valAx>
        <c:axId val="511918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51149056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2017 г.тыс.руб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утверждено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pyramid"/>
        <c:axId val="53460992"/>
        <c:axId val="53463680"/>
        <c:axId val="0"/>
      </c:bar3DChart>
      <c:catAx>
        <c:axId val="53460992"/>
        <c:scaling>
          <c:orientation val="minMax"/>
        </c:scaling>
        <c:delete val="0"/>
        <c:axPos val="b"/>
        <c:majorTickMark val="out"/>
        <c:minorTickMark val="none"/>
        <c:tickLblPos val="nextTo"/>
        <c:crossAx val="53463680"/>
        <c:crosses val="autoZero"/>
        <c:auto val="1"/>
        <c:lblAlgn val="ctr"/>
        <c:lblOffset val="100"/>
        <c:noMultiLvlLbl val="0"/>
      </c:catAx>
      <c:valAx>
        <c:axId val="534636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53460992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2018г.тыс.руб</a:t>
            </a:r>
            <a:r>
              <a:rPr lang="ru-RU" dirty="0"/>
              <a:t>.</a:t>
            </a:r>
          </a:p>
        </c:rich>
      </c:tx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2018г.тыс.руб.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утверждено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29</c:v>
                </c:pt>
                <c:pt idx="1">
                  <c:v>30.4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pyramid"/>
        <c:axId val="52812800"/>
        <c:axId val="52818688"/>
        <c:axId val="0"/>
      </c:bar3DChart>
      <c:catAx>
        <c:axId val="52812800"/>
        <c:scaling>
          <c:orientation val="minMax"/>
        </c:scaling>
        <c:delete val="0"/>
        <c:axPos val="b"/>
        <c:majorTickMark val="out"/>
        <c:minorTickMark val="none"/>
        <c:tickLblPos val="nextTo"/>
        <c:crossAx val="52818688"/>
        <c:crosses val="autoZero"/>
        <c:auto val="1"/>
        <c:lblAlgn val="ctr"/>
        <c:lblOffset val="100"/>
        <c:noMultiLvlLbl val="0"/>
      </c:catAx>
      <c:valAx>
        <c:axId val="528186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52812800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A3EA75-9F7F-4488-A2BC-C022EC7E706E}" type="datetimeFigureOut">
              <a:rPr lang="ru-RU" smtClean="0"/>
              <a:t>23.04.2019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691063"/>
            <a:ext cx="5438775" cy="44434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6D6B6A-F4BB-4FB1-8197-26051B8C03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22964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6D6B6A-F4BB-4FB1-8197-26051B8C032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04213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23.04.2019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23.04.2019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23.04.2019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23.04.2019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7" r:id="rId1"/>
    <p:sldLayoutId id="2147483998" r:id="rId2"/>
    <p:sldLayoutId id="2147483999" r:id="rId3"/>
    <p:sldLayoutId id="2147484000" r:id="rId4"/>
    <p:sldLayoutId id="2147484001" r:id="rId5"/>
    <p:sldLayoutId id="2147484002" r:id="rId6"/>
    <p:sldLayoutId id="2147484003" r:id="rId7"/>
    <p:sldLayoutId id="2147484004" r:id="rId8"/>
    <p:sldLayoutId id="2147484005" r:id="rId9"/>
    <p:sldLayoutId id="2147484006" r:id="rId10"/>
    <p:sldLayoutId id="21474840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1.xml"/><Relationship Id="rId2" Type="http://schemas.openxmlformats.org/officeDocument/2006/relationships/chart" Target="../charts/chart30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mailto:cuzmi.masha@yandex.ru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628800"/>
            <a:ext cx="7772400" cy="1780108"/>
          </a:xfrm>
        </p:spPr>
        <p:txBody>
          <a:bodyPr/>
          <a:lstStyle/>
          <a:p>
            <a:r>
              <a:rPr lang="ru-RU" i="1" dirty="0" smtClean="0">
                <a:solidFill>
                  <a:srgbClr val="FF0000"/>
                </a:solidFill>
              </a:rPr>
              <a:t>БЮДЖ</a:t>
            </a:r>
            <a:r>
              <a:rPr lang="ru-RU" dirty="0" smtClean="0">
                <a:solidFill>
                  <a:srgbClr val="FF0000"/>
                </a:solidFill>
              </a:rPr>
              <a:t>ЕТ ДЛЯ ГРАЖДАН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К решению № </a:t>
            </a:r>
            <a:r>
              <a:rPr lang="ru-RU" dirty="0"/>
              <a:t>8</a:t>
            </a:r>
            <a:r>
              <a:rPr lang="ru-RU" dirty="0" smtClean="0"/>
              <a:t> от 23.04.2019 об исполнении бюджета Муниципального образования</a:t>
            </a:r>
          </a:p>
          <a:p>
            <a:r>
              <a:rPr lang="ru-RU" dirty="0" smtClean="0"/>
              <a:t>«</a:t>
            </a:r>
            <a:r>
              <a:rPr lang="ru-RU" dirty="0" err="1" smtClean="0"/>
              <a:t>Максимовский</a:t>
            </a:r>
            <a:r>
              <a:rPr lang="ru-RU" dirty="0" smtClean="0"/>
              <a:t> сельсовет»</a:t>
            </a:r>
          </a:p>
          <a:p>
            <a:r>
              <a:rPr lang="ru-RU" dirty="0" smtClean="0"/>
              <a:t>Октябрьского района Амурской области за 2018 год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590337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Неналоговые дохода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25706762"/>
              </p:ext>
            </p:extLst>
          </p:nvPr>
        </p:nvGraphicFramePr>
        <p:xfrm>
          <a:off x="457200" y="2249488"/>
          <a:ext cx="4038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692650513"/>
              </p:ext>
            </p:extLst>
          </p:nvPr>
        </p:nvGraphicFramePr>
        <p:xfrm>
          <a:off x="4648200" y="2249488"/>
          <a:ext cx="4038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051720" y="1772816"/>
            <a:ext cx="6561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Прочие неналоговые доходы (доходы от порубочных билетов)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88995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Неналоговые средства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371677244"/>
              </p:ext>
            </p:extLst>
          </p:nvPr>
        </p:nvGraphicFramePr>
        <p:xfrm>
          <a:off x="457200" y="2249488"/>
          <a:ext cx="4038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704371920"/>
              </p:ext>
            </p:extLst>
          </p:nvPr>
        </p:nvGraphicFramePr>
        <p:xfrm>
          <a:off x="4648200" y="2249488"/>
          <a:ext cx="4038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619672" y="2132856"/>
            <a:ext cx="3360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Доходы от компенсации затрат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636116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Неналоговые доходы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256470911"/>
              </p:ext>
            </p:extLst>
          </p:nvPr>
        </p:nvGraphicFramePr>
        <p:xfrm>
          <a:off x="457200" y="2249488"/>
          <a:ext cx="4038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445893833"/>
              </p:ext>
            </p:extLst>
          </p:nvPr>
        </p:nvGraphicFramePr>
        <p:xfrm>
          <a:off x="4648200" y="2249488"/>
          <a:ext cx="4038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979712" y="1844824"/>
            <a:ext cx="5755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Прочие поступления от денежных взысканий (штрафы)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864514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 smtClean="0">
                <a:solidFill>
                  <a:srgbClr val="FF0000"/>
                </a:solidFill>
              </a:rPr>
              <a:t>Безвозмедные</a:t>
            </a:r>
            <a:r>
              <a:rPr lang="ru-RU" dirty="0" smtClean="0">
                <a:solidFill>
                  <a:srgbClr val="FF0000"/>
                </a:solidFill>
              </a:rPr>
              <a:t> поступления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933094209"/>
              </p:ext>
            </p:extLst>
          </p:nvPr>
        </p:nvGraphicFramePr>
        <p:xfrm>
          <a:off x="457200" y="2249488"/>
          <a:ext cx="4038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119141701"/>
              </p:ext>
            </p:extLst>
          </p:nvPr>
        </p:nvGraphicFramePr>
        <p:xfrm>
          <a:off x="4572000" y="2708920"/>
          <a:ext cx="3822700" cy="3446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99592" y="1844824"/>
            <a:ext cx="8464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Безвозмездные поступления  от других бюджетов бюджетной системы РФ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347754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4109328098"/>
              </p:ext>
            </p:extLst>
          </p:nvPr>
        </p:nvGraphicFramePr>
        <p:xfrm>
          <a:off x="1403648" y="1412776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6763946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Общегосударственные вопросы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2502162"/>
              </p:ext>
            </p:extLst>
          </p:nvPr>
        </p:nvGraphicFramePr>
        <p:xfrm>
          <a:off x="457200" y="2249488"/>
          <a:ext cx="8229600" cy="432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835696" y="1772816"/>
            <a:ext cx="55338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Расходы на функционирование аппарата управления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71295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Национальная безопасность и правоохранительная деятельность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5734797"/>
              </p:ext>
            </p:extLst>
          </p:nvPr>
        </p:nvGraphicFramePr>
        <p:xfrm>
          <a:off x="457200" y="2249488"/>
          <a:ext cx="8229600" cy="432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187624" y="1844824"/>
            <a:ext cx="74061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 Расходы на защиту населения и территорий от чрезвычайных ситуаций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72807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Национальная оборона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1725608"/>
              </p:ext>
            </p:extLst>
          </p:nvPr>
        </p:nvGraphicFramePr>
        <p:xfrm>
          <a:off x="457200" y="2249488"/>
          <a:ext cx="8229600" cy="432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971600" y="1700808"/>
            <a:ext cx="84913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Расходы на осуществления первичного воинского учета на территориях </a:t>
            </a:r>
          </a:p>
          <a:p>
            <a:r>
              <a:rPr lang="ru-RU" dirty="0" smtClean="0"/>
              <a:t>где отсутствуют военные </a:t>
            </a:r>
            <a:r>
              <a:rPr lang="ru-RU" dirty="0" err="1" smtClean="0"/>
              <a:t>коммесариаты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84607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Национальная экономика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196537886"/>
              </p:ext>
            </p:extLst>
          </p:nvPr>
        </p:nvGraphicFramePr>
        <p:xfrm>
          <a:off x="457200" y="2249488"/>
          <a:ext cx="4038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317579826"/>
              </p:ext>
            </p:extLst>
          </p:nvPr>
        </p:nvGraphicFramePr>
        <p:xfrm>
          <a:off x="4648200" y="2249488"/>
          <a:ext cx="4038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971600" y="1988840"/>
            <a:ext cx="5190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Расходы по  уничтожения дикорастущей конопли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29155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Национальная экономика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236760406"/>
              </p:ext>
            </p:extLst>
          </p:nvPr>
        </p:nvGraphicFramePr>
        <p:xfrm>
          <a:off x="457200" y="2249488"/>
          <a:ext cx="4038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821649011"/>
              </p:ext>
            </p:extLst>
          </p:nvPr>
        </p:nvGraphicFramePr>
        <p:xfrm>
          <a:off x="4648200" y="2249488"/>
          <a:ext cx="4038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43608" y="1844824"/>
            <a:ext cx="72010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Расходы дорожного хозяйства на содержание автомобильных дорог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6225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Муниципальный бюджет – это форма  образования и расходования  денежных средств, предназначенных для финансового обеспечения задач и функций органов местного самоуправления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i="1" dirty="0" smtClean="0">
                <a:solidFill>
                  <a:srgbClr val="00B0F0"/>
                </a:solidFill>
              </a:rPr>
              <a:t>Доходы бюджета                       </a:t>
            </a:r>
            <a:r>
              <a:rPr lang="ru-RU" i="1" dirty="0" smtClean="0">
                <a:solidFill>
                  <a:srgbClr val="C00000"/>
                </a:solidFill>
              </a:rPr>
              <a:t>Расходы бюджета</a:t>
            </a:r>
          </a:p>
          <a:p>
            <a:r>
              <a:rPr lang="ru-RU" sz="1200" dirty="0" smtClean="0"/>
              <a:t>Поступающие  в бюджет денежные                                               </a:t>
            </a:r>
            <a:r>
              <a:rPr lang="ru-RU" sz="1200" dirty="0" err="1" smtClean="0"/>
              <a:t>денежные</a:t>
            </a:r>
            <a:r>
              <a:rPr lang="ru-RU" sz="1200" dirty="0" smtClean="0"/>
              <a:t> средства, направляемые </a:t>
            </a:r>
          </a:p>
          <a:p>
            <a:pPr marL="0" indent="0">
              <a:buNone/>
            </a:pPr>
            <a:r>
              <a:rPr lang="ru-RU" sz="1200" dirty="0" smtClean="0"/>
              <a:t>        средства в виде налоговых, </a:t>
            </a:r>
            <a:r>
              <a:rPr lang="ru-RU" sz="1200" dirty="0" err="1" smtClean="0"/>
              <a:t>ненало</a:t>
            </a:r>
            <a:r>
              <a:rPr lang="ru-RU" sz="1200" dirty="0" smtClean="0"/>
              <a:t>-                                               на финансовое обеспечение  задач</a:t>
            </a:r>
          </a:p>
          <a:p>
            <a:pPr marL="0" indent="0">
              <a:buNone/>
            </a:pPr>
            <a:r>
              <a:rPr lang="ru-RU" sz="1200" dirty="0" smtClean="0"/>
              <a:t>        </a:t>
            </a:r>
            <a:r>
              <a:rPr lang="ru-RU" sz="1200" dirty="0" err="1" smtClean="0"/>
              <a:t>говых</a:t>
            </a:r>
            <a:r>
              <a:rPr lang="ru-RU" sz="1200" dirty="0" smtClean="0"/>
              <a:t> и безвозмездных поступлений                                              и функций органов местного</a:t>
            </a:r>
          </a:p>
          <a:p>
            <a:pPr marL="0" indent="0">
              <a:buNone/>
            </a:pPr>
            <a:r>
              <a:rPr lang="ru-RU" sz="1200" dirty="0"/>
              <a:t> </a:t>
            </a:r>
            <a:r>
              <a:rPr lang="ru-RU" sz="1200" dirty="0" smtClean="0"/>
              <a:t>                                                                                                                               самоуправления</a:t>
            </a:r>
          </a:p>
          <a:p>
            <a:endParaRPr lang="ru-RU" sz="1200" dirty="0"/>
          </a:p>
          <a:p>
            <a:endParaRPr lang="ru-RU" sz="1200" dirty="0" smtClean="0"/>
          </a:p>
          <a:p>
            <a:endParaRPr lang="ru-RU" sz="1200" dirty="0"/>
          </a:p>
          <a:p>
            <a:r>
              <a:rPr lang="ru-RU" sz="1600" b="1" dirty="0" smtClean="0"/>
              <a:t>Дефицит бюджета </a:t>
            </a:r>
            <a:r>
              <a:rPr lang="ru-RU" sz="1600" dirty="0" smtClean="0"/>
              <a:t>-  превышение расходов  бюджета над его доходами</a:t>
            </a:r>
          </a:p>
          <a:p>
            <a:endParaRPr lang="ru-RU" sz="1600" dirty="0"/>
          </a:p>
          <a:p>
            <a:r>
              <a:rPr lang="ru-RU" sz="1600" b="1" dirty="0" smtClean="0"/>
              <a:t>Профицит бюджета </a:t>
            </a:r>
            <a:r>
              <a:rPr lang="ru-RU" sz="1600" dirty="0" smtClean="0"/>
              <a:t>- </a:t>
            </a:r>
            <a:r>
              <a:rPr lang="ru-RU" sz="1600" dirty="0"/>
              <a:t>превышение  </a:t>
            </a:r>
            <a:r>
              <a:rPr lang="ru-RU" sz="1600" dirty="0" smtClean="0"/>
              <a:t>доходов  </a:t>
            </a:r>
            <a:r>
              <a:rPr lang="ru-RU" sz="1600" dirty="0"/>
              <a:t>бюджета над его  </a:t>
            </a:r>
            <a:r>
              <a:rPr lang="ru-RU" sz="1600" dirty="0" smtClean="0"/>
              <a:t>расходами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92066719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Жилищно-коммунальное хозяйство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132361631"/>
              </p:ext>
            </p:extLst>
          </p:nvPr>
        </p:nvGraphicFramePr>
        <p:xfrm>
          <a:off x="457200" y="2249488"/>
          <a:ext cx="4038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17465848"/>
              </p:ext>
            </p:extLst>
          </p:nvPr>
        </p:nvGraphicFramePr>
        <p:xfrm>
          <a:off x="4648200" y="2249488"/>
          <a:ext cx="4038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27584" y="1844824"/>
            <a:ext cx="5392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Расходы на благоустройство поселений сельсовета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73914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Образование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молодежная политика и оздоровление детей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434755349"/>
              </p:ext>
            </p:extLst>
          </p:nvPr>
        </p:nvGraphicFramePr>
        <p:xfrm>
          <a:off x="457200" y="2249488"/>
          <a:ext cx="4038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Объект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965192181"/>
              </p:ext>
            </p:extLst>
          </p:nvPr>
        </p:nvGraphicFramePr>
        <p:xfrm>
          <a:off x="4648200" y="2249488"/>
          <a:ext cx="4038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187624" y="1772816"/>
            <a:ext cx="63482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Расходы на проведение мероприятий для детей и молодежи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21915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Культура , кинематография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220868383"/>
              </p:ext>
            </p:extLst>
          </p:nvPr>
        </p:nvGraphicFramePr>
        <p:xfrm>
          <a:off x="457200" y="2249488"/>
          <a:ext cx="4038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669432250"/>
              </p:ext>
            </p:extLst>
          </p:nvPr>
        </p:nvGraphicFramePr>
        <p:xfrm>
          <a:off x="4648200" y="2249488"/>
          <a:ext cx="4038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259632" y="1772816"/>
            <a:ext cx="69333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Расходы на содержания имущества  (оплата коммунальных услуг)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19004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Социальная политика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599181458"/>
              </p:ext>
            </p:extLst>
          </p:nvPr>
        </p:nvGraphicFramePr>
        <p:xfrm>
          <a:off x="457200" y="2249488"/>
          <a:ext cx="4038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002751681"/>
              </p:ext>
            </p:extLst>
          </p:nvPr>
        </p:nvGraphicFramePr>
        <p:xfrm>
          <a:off x="4648200" y="2249488"/>
          <a:ext cx="4038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115616" y="1988840"/>
            <a:ext cx="62680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Расходы  на доплату к пенсии </a:t>
            </a:r>
            <a:r>
              <a:rPr lang="ru-RU" dirty="0"/>
              <a:t> </a:t>
            </a:r>
            <a:r>
              <a:rPr lang="ru-RU" dirty="0" smtClean="0"/>
              <a:t>муниципальных служащих РФ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881003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1"/>
          <p:cNvSpPr>
            <a:spLocks noGrp="1"/>
          </p:cNvSpPr>
          <p:nvPr>
            <p:ph type="title" idx="4294967295"/>
          </p:nvPr>
        </p:nvSpPr>
        <p:spPr>
          <a:xfrm>
            <a:off x="0" y="11430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ru-RU" dirty="0" smtClean="0">
                <a:solidFill>
                  <a:srgbClr val="0070C0"/>
                </a:solidFill>
              </a:rPr>
              <a:t>Администрация Максимовского сельсовета</a:t>
            </a:r>
            <a:r>
              <a:rPr lang="en-US" dirty="0" smtClean="0">
                <a:solidFill>
                  <a:srgbClr val="0070C0"/>
                </a:solidFill>
              </a:rPr>
              <a:t/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ru-RU" dirty="0" smtClean="0">
                <a:solidFill>
                  <a:srgbClr val="0070C0"/>
                </a:solidFill>
              </a:rPr>
              <a:t>Глава: Воронцова Лидия </a:t>
            </a:r>
            <a:r>
              <a:rPr lang="ru-RU" dirty="0" err="1" smtClean="0">
                <a:solidFill>
                  <a:srgbClr val="0070C0"/>
                </a:solidFill>
              </a:rPr>
              <a:t>Михаиловна</a:t>
            </a:r>
            <a:endParaRPr lang="ru-RU" dirty="0" smtClean="0">
              <a:solidFill>
                <a:srgbClr val="0070C0"/>
              </a:solidFill>
            </a:endParaRPr>
          </a:p>
          <a:p>
            <a:r>
              <a:rPr lang="ru-RU" dirty="0" smtClean="0">
                <a:solidFill>
                  <a:srgbClr val="0070C0"/>
                </a:solidFill>
              </a:rPr>
              <a:t>6766</a:t>
            </a:r>
            <a:r>
              <a:rPr lang="en-US" dirty="0" smtClean="0">
                <a:solidFill>
                  <a:srgbClr val="0070C0"/>
                </a:solidFill>
              </a:rPr>
              <a:t>42</a:t>
            </a:r>
            <a:r>
              <a:rPr lang="ru-RU" dirty="0" smtClean="0">
                <a:solidFill>
                  <a:srgbClr val="0070C0"/>
                </a:solidFill>
              </a:rPr>
              <a:t> Амурская область 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Октябрьский район</a:t>
            </a:r>
          </a:p>
          <a:p>
            <a:r>
              <a:rPr lang="ru-RU" dirty="0">
                <a:solidFill>
                  <a:srgbClr val="0070C0"/>
                </a:solidFill>
              </a:rPr>
              <a:t>с</a:t>
            </a:r>
            <a:r>
              <a:rPr lang="ru-RU" dirty="0" smtClean="0">
                <a:solidFill>
                  <a:srgbClr val="0070C0"/>
                </a:solidFill>
              </a:rPr>
              <a:t>ело </a:t>
            </a:r>
            <a:r>
              <a:rPr lang="ru-RU" dirty="0" err="1" smtClean="0">
                <a:solidFill>
                  <a:srgbClr val="0070C0"/>
                </a:solidFill>
              </a:rPr>
              <a:t>Максимовка</a:t>
            </a:r>
            <a:endParaRPr lang="ru-RU" dirty="0" smtClean="0">
              <a:solidFill>
                <a:srgbClr val="0070C0"/>
              </a:solidFill>
            </a:endParaRPr>
          </a:p>
          <a:p>
            <a:r>
              <a:rPr lang="ru-RU" dirty="0">
                <a:solidFill>
                  <a:srgbClr val="0070C0"/>
                </a:solidFill>
              </a:rPr>
              <a:t>у</a:t>
            </a:r>
            <a:r>
              <a:rPr lang="ru-RU" dirty="0" smtClean="0">
                <a:solidFill>
                  <a:srgbClr val="0070C0"/>
                </a:solidFill>
              </a:rPr>
              <a:t>лица Ленина 33</a:t>
            </a:r>
          </a:p>
          <a:p>
            <a:r>
              <a:rPr lang="ru-RU" smtClean="0">
                <a:solidFill>
                  <a:srgbClr val="0070C0"/>
                </a:solidFill>
              </a:rPr>
              <a:t>Тел/факс </a:t>
            </a:r>
            <a:r>
              <a:rPr lang="ru-RU" smtClean="0">
                <a:solidFill>
                  <a:srgbClr val="0070C0"/>
                </a:solidFill>
              </a:rPr>
              <a:t>8(41652)26222</a:t>
            </a:r>
            <a:endParaRPr lang="ru-RU" dirty="0" smtClean="0">
              <a:solidFill>
                <a:srgbClr val="0070C0"/>
              </a:solidFill>
            </a:endParaRPr>
          </a:p>
          <a:p>
            <a:r>
              <a:rPr lang="ru-RU" dirty="0" smtClean="0">
                <a:solidFill>
                  <a:srgbClr val="0070C0"/>
                </a:solidFill>
              </a:rPr>
              <a:t>Электронный адрес: </a:t>
            </a:r>
            <a:r>
              <a:rPr lang="en-US" dirty="0" smtClean="0">
                <a:solidFill>
                  <a:srgbClr val="0070C0"/>
                </a:solidFill>
              </a:rPr>
              <a:t>makcimovka09876@rambler</a:t>
            </a:r>
            <a:r>
              <a:rPr lang="en-US" dirty="0" smtClean="0">
                <a:solidFill>
                  <a:srgbClr val="0070C0"/>
                </a:solidFill>
                <a:hlinkClick r:id="rId2"/>
              </a:rPr>
              <a:t>.ru</a:t>
            </a:r>
            <a:endParaRPr lang="en-US" dirty="0" smtClean="0">
              <a:solidFill>
                <a:srgbClr val="0070C0"/>
              </a:solidFill>
            </a:endParaRPr>
          </a:p>
          <a:p>
            <a:r>
              <a:rPr lang="ru-RU" dirty="0" smtClean="0">
                <a:solidFill>
                  <a:srgbClr val="0070C0"/>
                </a:solidFill>
              </a:rPr>
              <a:t>Исполнитель: Манько Л.А.</a:t>
            </a:r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92126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solidFill>
                  <a:srgbClr val="FF0000"/>
                </a:solidFill>
              </a:rPr>
              <a:t>Основные параметры бюджета муниципального образования</a:t>
            </a:r>
            <a:br>
              <a:rPr lang="ru-RU" sz="2000" dirty="0" smtClean="0">
                <a:solidFill>
                  <a:srgbClr val="FF0000"/>
                </a:solidFill>
              </a:rPr>
            </a:br>
            <a:r>
              <a:rPr lang="ru-RU" sz="2000" dirty="0" smtClean="0">
                <a:solidFill>
                  <a:srgbClr val="FF0000"/>
                </a:solidFill>
              </a:rPr>
              <a:t> « </a:t>
            </a:r>
            <a:r>
              <a:rPr lang="ru-RU" sz="2000" dirty="0" err="1" smtClean="0">
                <a:solidFill>
                  <a:srgbClr val="FF0000"/>
                </a:solidFill>
              </a:rPr>
              <a:t>Максимовский</a:t>
            </a:r>
            <a:r>
              <a:rPr lang="ru-RU" sz="2000" dirty="0" smtClean="0">
                <a:solidFill>
                  <a:srgbClr val="FF0000"/>
                </a:solidFill>
              </a:rPr>
              <a:t> сельсовет» Октябрьского района Амурской области за 2018 год</a:t>
            </a:r>
            <a:endParaRPr lang="ru-RU" sz="2000" dirty="0">
              <a:solidFill>
                <a:srgbClr val="FF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8915381"/>
              </p:ext>
            </p:extLst>
          </p:nvPr>
        </p:nvGraphicFramePr>
        <p:xfrm>
          <a:off x="457200" y="2249488"/>
          <a:ext cx="8229602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2990"/>
                <a:gridCol w="2319562"/>
                <a:gridCol w="179965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Наименование</a:t>
                      </a:r>
                      <a:endParaRPr lang="ru-RU" dirty="0"/>
                    </a:p>
                  </a:txBody>
                  <a:tcPr marL="101572" marR="101572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утверждено</a:t>
                      </a:r>
                      <a:endParaRPr lang="ru-RU" dirty="0"/>
                    </a:p>
                  </a:txBody>
                  <a:tcPr marL="101572" marR="101572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исполнено</a:t>
                      </a:r>
                      <a:endParaRPr lang="ru-RU" dirty="0"/>
                    </a:p>
                  </a:txBody>
                  <a:tcPr marL="101572" marR="101572"/>
                </a:tc>
                <a:tc>
                  <a:txBody>
                    <a:bodyPr/>
                    <a:lstStyle/>
                    <a:p>
                      <a:r>
                        <a:rPr lang="ru-RU" smtClean="0"/>
                        <a:t>% </a:t>
                      </a:r>
                      <a:endParaRPr lang="ru-RU" dirty="0"/>
                    </a:p>
                  </a:txBody>
                  <a:tcPr marL="101572" marR="101572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Доходы – всего</a:t>
                      </a:r>
                    </a:p>
                    <a:p>
                      <a:r>
                        <a:rPr lang="ru-RU" dirty="0" smtClean="0"/>
                        <a:t>(тыс. рублей)</a:t>
                      </a:r>
                      <a:endParaRPr lang="ru-RU" dirty="0"/>
                    </a:p>
                  </a:txBody>
                  <a:tcPr marL="101572" marR="101572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2552,5</a:t>
                      </a:r>
                      <a:endParaRPr lang="ru-RU" dirty="0"/>
                    </a:p>
                  </a:txBody>
                  <a:tcPr marL="101572" marR="101572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2869,7</a:t>
                      </a:r>
                      <a:endParaRPr lang="ru-RU" dirty="0"/>
                    </a:p>
                  </a:txBody>
                  <a:tcPr marL="101572" marR="101572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112</a:t>
                      </a:r>
                      <a:endParaRPr lang="ru-RU" dirty="0"/>
                    </a:p>
                  </a:txBody>
                  <a:tcPr marL="101572" marR="101572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 том числе</a:t>
                      </a:r>
                    </a:p>
                    <a:p>
                      <a:r>
                        <a:rPr lang="ru-RU" dirty="0" smtClean="0"/>
                        <a:t>собственные доходы</a:t>
                      </a:r>
                    </a:p>
                    <a:p>
                      <a:r>
                        <a:rPr lang="ru-RU" dirty="0" smtClean="0"/>
                        <a:t>(тыс. рублей)</a:t>
                      </a:r>
                      <a:endParaRPr lang="ru-RU" dirty="0"/>
                    </a:p>
                  </a:txBody>
                  <a:tcPr marL="101572" marR="101572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437,6</a:t>
                      </a:r>
                      <a:endParaRPr lang="ru-RU" dirty="0"/>
                    </a:p>
                  </a:txBody>
                  <a:tcPr marL="101572" marR="101572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751,5</a:t>
                      </a:r>
                      <a:endParaRPr lang="ru-RU" dirty="0"/>
                    </a:p>
                  </a:txBody>
                  <a:tcPr marL="101572" marR="101572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172</a:t>
                      </a:r>
                      <a:endParaRPr lang="ru-RU" dirty="0"/>
                    </a:p>
                  </a:txBody>
                  <a:tcPr marL="101572" marR="101572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Расходы – всего</a:t>
                      </a:r>
                    </a:p>
                    <a:p>
                      <a:r>
                        <a:rPr lang="ru-RU" dirty="0" smtClean="0"/>
                        <a:t>(тыс. рублей)</a:t>
                      </a:r>
                      <a:endParaRPr lang="ru-RU" dirty="0"/>
                    </a:p>
                  </a:txBody>
                  <a:tcPr marL="101572" marR="101572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3329,8</a:t>
                      </a:r>
                      <a:endParaRPr lang="ru-RU" dirty="0"/>
                    </a:p>
                  </a:txBody>
                  <a:tcPr marL="101572" marR="101572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3281,1</a:t>
                      </a:r>
                      <a:endParaRPr lang="ru-RU" dirty="0"/>
                    </a:p>
                  </a:txBody>
                  <a:tcPr marL="101572" marR="101572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99</a:t>
                      </a:r>
                      <a:endParaRPr lang="ru-RU" dirty="0"/>
                    </a:p>
                  </a:txBody>
                  <a:tcPr marL="101572" marR="101572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Дефицит  (профицит)местного</a:t>
                      </a:r>
                    </a:p>
                    <a:p>
                      <a:r>
                        <a:rPr lang="ru-RU" dirty="0" smtClean="0"/>
                        <a:t>Бюджета</a:t>
                      </a:r>
                      <a:endParaRPr lang="ru-RU" dirty="0"/>
                    </a:p>
                  </a:txBody>
                  <a:tcPr marL="101572" marR="101572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-777,3</a:t>
                      </a:r>
                      <a:endParaRPr lang="ru-RU" dirty="0"/>
                    </a:p>
                  </a:txBody>
                  <a:tcPr marL="101572" marR="101572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-411,4</a:t>
                      </a:r>
                      <a:endParaRPr lang="ru-RU" dirty="0"/>
                    </a:p>
                  </a:txBody>
                  <a:tcPr marL="101572" marR="101572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101572" marR="101572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860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Доходы бюджета муниципального </a:t>
            </a:r>
            <a:br>
              <a:rPr lang="ru-RU" sz="2800" dirty="0" smtClean="0">
                <a:solidFill>
                  <a:srgbClr val="FF0000"/>
                </a:solidFill>
              </a:rPr>
            </a:br>
            <a:r>
              <a:rPr lang="ru-RU" sz="2800" dirty="0" smtClean="0">
                <a:solidFill>
                  <a:srgbClr val="FF0000"/>
                </a:solidFill>
              </a:rPr>
              <a:t>образования « </a:t>
            </a:r>
            <a:r>
              <a:rPr lang="ru-RU" sz="2800" dirty="0" err="1" smtClean="0">
                <a:solidFill>
                  <a:srgbClr val="FF0000"/>
                </a:solidFill>
              </a:rPr>
              <a:t>Максимовский</a:t>
            </a:r>
            <a:r>
              <a:rPr lang="ru-RU" sz="2800" dirty="0" smtClean="0">
                <a:solidFill>
                  <a:srgbClr val="FF0000"/>
                </a:solidFill>
              </a:rPr>
              <a:t> сельсовет»</a:t>
            </a:r>
            <a:br>
              <a:rPr lang="ru-RU" sz="2800" dirty="0" smtClean="0">
                <a:solidFill>
                  <a:srgbClr val="FF0000"/>
                </a:solidFill>
              </a:rPr>
            </a:br>
            <a:r>
              <a:rPr lang="ru-RU" sz="2800" dirty="0" smtClean="0">
                <a:solidFill>
                  <a:srgbClr val="FF0000"/>
                </a:solidFill>
              </a:rPr>
              <a:t>за 2018 год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ctr"/>
            <a:r>
              <a:rPr lang="ru-RU" u="sng" dirty="0" smtClean="0">
                <a:solidFill>
                  <a:srgbClr val="C00000"/>
                </a:solidFill>
              </a:rPr>
              <a:t>Доходы</a:t>
            </a:r>
            <a:r>
              <a:rPr lang="ru-RU" dirty="0" smtClean="0"/>
              <a:t> </a:t>
            </a:r>
          </a:p>
          <a:p>
            <a:r>
              <a:rPr lang="ru-RU" u="sng" dirty="0" smtClean="0"/>
              <a:t>Утверждено</a:t>
            </a:r>
            <a:r>
              <a:rPr lang="ru-RU" dirty="0" smtClean="0"/>
              <a:t>                                        </a:t>
            </a:r>
            <a:r>
              <a:rPr lang="ru-RU" u="sng" dirty="0" smtClean="0"/>
              <a:t>исполнено</a:t>
            </a:r>
          </a:p>
          <a:p>
            <a:r>
              <a:rPr lang="ru-RU" dirty="0" smtClean="0"/>
              <a:t>2552,5 </a:t>
            </a:r>
            <a:r>
              <a:rPr lang="ru-RU" dirty="0" err="1" smtClean="0"/>
              <a:t>тыс.руб</a:t>
            </a:r>
            <a:r>
              <a:rPr lang="ru-RU" dirty="0" smtClean="0"/>
              <a:t>.                               2432,9 </a:t>
            </a:r>
            <a:r>
              <a:rPr lang="ru-RU" dirty="0" err="1" smtClean="0"/>
              <a:t>тыс.руб</a:t>
            </a:r>
            <a:r>
              <a:rPr lang="ru-RU" dirty="0" smtClean="0"/>
              <a:t>.</a:t>
            </a:r>
          </a:p>
          <a:p>
            <a:pPr algn="ctr"/>
            <a:endParaRPr lang="ru-RU" dirty="0"/>
          </a:p>
          <a:p>
            <a:endParaRPr lang="ru-RU" dirty="0" smtClean="0"/>
          </a:p>
          <a:p>
            <a:r>
              <a:rPr lang="ru-RU" dirty="0" smtClean="0"/>
              <a:t>Налоговые           Неналоговые       Безвозмездные </a:t>
            </a:r>
          </a:p>
          <a:p>
            <a:pPr marL="0" indent="0">
              <a:buNone/>
            </a:pPr>
            <a:r>
              <a:rPr lang="ru-RU" dirty="0" smtClean="0"/>
              <a:t>    доходы                  доходы                  поступления</a:t>
            </a:r>
          </a:p>
          <a:p>
            <a:pPr marL="0" indent="0">
              <a:buNone/>
            </a:pPr>
            <a:r>
              <a:rPr lang="ru-RU" dirty="0" smtClean="0"/>
              <a:t>    667,2 </a:t>
            </a:r>
            <a:r>
              <a:rPr lang="ru-RU" dirty="0" err="1" smtClean="0"/>
              <a:t>тыс.руб</a:t>
            </a:r>
            <a:r>
              <a:rPr lang="ru-RU" dirty="0" smtClean="0"/>
              <a:t>.      84,3 </a:t>
            </a:r>
            <a:r>
              <a:rPr lang="ru-RU" dirty="0" err="1" smtClean="0"/>
              <a:t>тыс.руб</a:t>
            </a:r>
            <a:r>
              <a:rPr lang="ru-RU" dirty="0" smtClean="0"/>
              <a:t>        </a:t>
            </a:r>
            <a:r>
              <a:rPr lang="ru-RU" dirty="0"/>
              <a:t> </a:t>
            </a:r>
            <a:r>
              <a:rPr lang="ru-RU" dirty="0" smtClean="0"/>
              <a:t>  2118,2 </a:t>
            </a:r>
            <a:r>
              <a:rPr lang="ru-RU" dirty="0" err="1" smtClean="0"/>
              <a:t>тыс.руб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400175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dirty="0" smtClean="0">
                <a:solidFill>
                  <a:srgbClr val="FF0000"/>
                </a:solidFill>
              </a:rPr>
              <a:t>Исполнение расходов бюджета  муниципального образования «</a:t>
            </a:r>
            <a:r>
              <a:rPr lang="ru-RU" sz="1800" dirty="0" err="1" smtClean="0">
                <a:solidFill>
                  <a:srgbClr val="FF0000"/>
                </a:solidFill>
              </a:rPr>
              <a:t>Максимовский</a:t>
            </a:r>
            <a:r>
              <a:rPr lang="ru-RU" sz="1800" dirty="0" smtClean="0">
                <a:solidFill>
                  <a:srgbClr val="FF0000"/>
                </a:solidFill>
              </a:rPr>
              <a:t> сельсовет» </a:t>
            </a:r>
            <a:br>
              <a:rPr lang="ru-RU" sz="1800" dirty="0" smtClean="0">
                <a:solidFill>
                  <a:srgbClr val="FF0000"/>
                </a:solidFill>
              </a:rPr>
            </a:br>
            <a:r>
              <a:rPr lang="ru-RU" sz="1800" dirty="0" smtClean="0">
                <a:solidFill>
                  <a:srgbClr val="FF0000"/>
                </a:solidFill>
              </a:rPr>
              <a:t>Октябрьского района Амурской области за 2018 год (</a:t>
            </a:r>
            <a:r>
              <a:rPr lang="ru-RU" sz="1800" dirty="0" err="1" smtClean="0">
                <a:solidFill>
                  <a:srgbClr val="FF0000"/>
                </a:solidFill>
              </a:rPr>
              <a:t>тыс.руб</a:t>
            </a:r>
            <a:r>
              <a:rPr lang="ru-RU" sz="1800" dirty="0" smtClean="0"/>
              <a:t>)</a:t>
            </a:r>
            <a:endParaRPr lang="ru-RU" sz="18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15681"/>
              </p:ext>
            </p:extLst>
          </p:nvPr>
        </p:nvGraphicFramePr>
        <p:xfrm>
          <a:off x="683568" y="1484784"/>
          <a:ext cx="7408864" cy="4404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2216"/>
                <a:gridCol w="1852216"/>
                <a:gridCol w="1852216"/>
                <a:gridCol w="1852216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Показатели 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утверждено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исполнено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%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Общегосударственные</a:t>
                      </a:r>
                      <a:r>
                        <a:rPr lang="ru-RU" sz="1200" baseline="0" dirty="0" smtClean="0"/>
                        <a:t>  вопросы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1583,5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1545,6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98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Национальная</a:t>
                      </a:r>
                      <a:r>
                        <a:rPr lang="ru-RU" sz="1200" baseline="0" dirty="0" smtClean="0"/>
                        <a:t> оборона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89,6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89,6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100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Национальная безопасность</a:t>
                      </a:r>
                    </a:p>
                    <a:p>
                      <a:r>
                        <a:rPr lang="ru-RU" sz="1200" dirty="0" smtClean="0"/>
                        <a:t>И правоохранительная деятельность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10,0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9,2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92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Национальная  экономика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461,7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461,7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100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Жилищно – коммунальное </a:t>
                      </a:r>
                    </a:p>
                    <a:p>
                      <a:r>
                        <a:rPr lang="ru-RU" sz="1200" dirty="0" smtClean="0"/>
                        <a:t>хозяйство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87,7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87,7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100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Культура,</a:t>
                      </a:r>
                      <a:r>
                        <a:rPr lang="ru-RU" sz="1200" baseline="0" dirty="0" smtClean="0"/>
                        <a:t> кинематография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959,7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949,7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99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Социальная</a:t>
                      </a:r>
                      <a:r>
                        <a:rPr lang="ru-RU" sz="1200" baseline="0" dirty="0" smtClean="0"/>
                        <a:t> политика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137,4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137,4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100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Всего расходов 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3329,9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3281,1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99</a:t>
                      </a:r>
                      <a:endParaRPr lang="ru-RU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1627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568167395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0525522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Налоговые доходы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033849322"/>
              </p:ext>
            </p:extLst>
          </p:nvPr>
        </p:nvGraphicFramePr>
        <p:xfrm>
          <a:off x="457200" y="2249488"/>
          <a:ext cx="4038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966665448"/>
              </p:ext>
            </p:extLst>
          </p:nvPr>
        </p:nvGraphicFramePr>
        <p:xfrm>
          <a:off x="4648200" y="2249488"/>
          <a:ext cx="4038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267744" y="1700808"/>
            <a:ext cx="35365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Налог на доходы физических лиц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64889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Налоговые доходы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655645489"/>
              </p:ext>
            </p:extLst>
          </p:nvPr>
        </p:nvGraphicFramePr>
        <p:xfrm>
          <a:off x="457200" y="2249488"/>
          <a:ext cx="4038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735701845"/>
              </p:ext>
            </p:extLst>
          </p:nvPr>
        </p:nvGraphicFramePr>
        <p:xfrm>
          <a:off x="4648200" y="2249488"/>
          <a:ext cx="4038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475656" y="1700808"/>
            <a:ext cx="40014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Единый сельскохозяйственный доход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82739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Налоговые доходы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160968184"/>
              </p:ext>
            </p:extLst>
          </p:nvPr>
        </p:nvGraphicFramePr>
        <p:xfrm>
          <a:off x="457200" y="2249488"/>
          <a:ext cx="4038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437961458"/>
              </p:ext>
            </p:extLst>
          </p:nvPr>
        </p:nvGraphicFramePr>
        <p:xfrm>
          <a:off x="4648200" y="2249488"/>
          <a:ext cx="4038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123728" y="1844824"/>
            <a:ext cx="2252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Налог на имущество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76094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545</TotalTime>
  <Words>467</Words>
  <Application>Microsoft Office PowerPoint</Application>
  <PresentationFormat>Экран (4:3)</PresentationFormat>
  <Paragraphs>159</Paragraphs>
  <Slides>24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Городская</vt:lpstr>
      <vt:lpstr>БЮДЖЕТ ДЛЯ ГРАЖДАН</vt:lpstr>
      <vt:lpstr>Муниципальный бюджет – это форма  образования и расходования  денежных средств, предназначенных для финансового обеспечения задач и функций органов местного самоуправления</vt:lpstr>
      <vt:lpstr>Основные параметры бюджета муниципального образования  « Максимовский сельсовет» Октябрьского района Амурской области за 2018 год</vt:lpstr>
      <vt:lpstr>Доходы бюджета муниципального  образования « Максимовский сельсовет» за 2018 год</vt:lpstr>
      <vt:lpstr>Исполнение расходов бюджета  муниципального образования «Максимовский сельсовет»  Октябрьского района Амурской области за 2018 год (тыс.руб)</vt:lpstr>
      <vt:lpstr>Презентация PowerPoint</vt:lpstr>
      <vt:lpstr>Налоговые доходы</vt:lpstr>
      <vt:lpstr>Налоговые доходы</vt:lpstr>
      <vt:lpstr>Налоговые доходы</vt:lpstr>
      <vt:lpstr>Неналоговые дохода</vt:lpstr>
      <vt:lpstr>Неналоговые средства</vt:lpstr>
      <vt:lpstr>Неналоговые доходы</vt:lpstr>
      <vt:lpstr>Безвозмедные поступления</vt:lpstr>
      <vt:lpstr>Презентация PowerPoint</vt:lpstr>
      <vt:lpstr>Общегосударственные вопросы</vt:lpstr>
      <vt:lpstr>Национальная безопасность и правоохранительная деятельность</vt:lpstr>
      <vt:lpstr>Национальная оборона</vt:lpstr>
      <vt:lpstr>Национальная экономика</vt:lpstr>
      <vt:lpstr>Национальная экономика</vt:lpstr>
      <vt:lpstr>Жилищно-коммунальное хозяйство</vt:lpstr>
      <vt:lpstr>Образование молодежная политика и оздоровление детей</vt:lpstr>
      <vt:lpstr>Культура , кинематография</vt:lpstr>
      <vt:lpstr>Социальная политика</vt:lpstr>
      <vt:lpstr>      Администрация Максимовского сельсовета Глава: Воронцова Лидия Михаиловна 676642 Амурская область  Октябрьский район село Максимовка улица Ленина 33 Тел/факс 8(41652)26222 Электронный адрес: makcimovka09876@rambler.ru Исполнитель: Манько Л.А.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ГРАЖДАН</dc:title>
  <dc:creator>Larisa</dc:creator>
  <cp:lastModifiedBy>Larisa</cp:lastModifiedBy>
  <cp:revision>59</cp:revision>
  <cp:lastPrinted>2017-04-14T02:36:51Z</cp:lastPrinted>
  <dcterms:created xsi:type="dcterms:W3CDTF">2015-12-28T04:15:06Z</dcterms:created>
  <dcterms:modified xsi:type="dcterms:W3CDTF">2019-04-23T07:37:53Z</dcterms:modified>
</cp:coreProperties>
</file>