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27"/>
  </p:notesMasterIdLst>
  <p:sldIdLst>
    <p:sldId id="256" r:id="rId2"/>
    <p:sldId id="257" r:id="rId3"/>
    <p:sldId id="259" r:id="rId4"/>
    <p:sldId id="260" r:id="rId5"/>
    <p:sldId id="261" r:id="rId6"/>
    <p:sldId id="263" r:id="rId7"/>
    <p:sldId id="273" r:id="rId8"/>
    <p:sldId id="274" r:id="rId9"/>
    <p:sldId id="275" r:id="rId10"/>
    <p:sldId id="276" r:id="rId11"/>
    <p:sldId id="277" r:id="rId12"/>
    <p:sldId id="279" r:id="rId13"/>
    <p:sldId id="278" r:id="rId14"/>
    <p:sldId id="280" r:id="rId15"/>
    <p:sldId id="262" r:id="rId16"/>
    <p:sldId id="264" r:id="rId17"/>
    <p:sldId id="267" r:id="rId18"/>
    <p:sldId id="265" r:id="rId19"/>
    <p:sldId id="266" r:id="rId20"/>
    <p:sldId id="268" r:id="rId21"/>
    <p:sldId id="269" r:id="rId22"/>
    <p:sldId id="270" r:id="rId23"/>
    <p:sldId id="271" r:id="rId24"/>
    <p:sldId id="272" r:id="rId25"/>
    <p:sldId id="281" r:id="rId26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5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Исполнение доходов за </a:t>
            </a:r>
            <a:r>
              <a:rPr lang="ru-RU" dirty="0" smtClean="0"/>
              <a:t>2017г</a:t>
            </a:r>
            <a:r>
              <a:rPr lang="ru-RU" dirty="0"/>
              <a:t>. (</a:t>
            </a:r>
            <a:r>
              <a:rPr lang="ru-RU" dirty="0" err="1"/>
              <a:t>тыс.руб</a:t>
            </a:r>
            <a:r>
              <a:rPr lang="ru-RU" dirty="0"/>
              <a:t>.)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2016г. (тыс.руб.)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560.9</c:v>
                </c:pt>
                <c:pt idx="1">
                  <c:v>1.5</c:v>
                </c:pt>
                <c:pt idx="2">
                  <c:v>1870.5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г.тыс.руб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48051328"/>
        <c:axId val="48052864"/>
        <c:axId val="0"/>
      </c:bar3DChart>
      <c:catAx>
        <c:axId val="48051328"/>
        <c:scaling>
          <c:orientation val="minMax"/>
        </c:scaling>
        <c:delete val="0"/>
        <c:axPos val="b"/>
        <c:majorTickMark val="out"/>
        <c:minorTickMark val="none"/>
        <c:tickLblPos val="nextTo"/>
        <c:crossAx val="48052864"/>
        <c:crosses val="autoZero"/>
        <c:auto val="1"/>
        <c:lblAlgn val="ctr"/>
        <c:lblOffset val="100"/>
        <c:noMultiLvlLbl val="0"/>
      </c:catAx>
      <c:valAx>
        <c:axId val="48052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0513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39.200000000000003</c:v>
                </c:pt>
                <c:pt idx="1">
                  <c:v>39.200000000000003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48077824"/>
        <c:axId val="48079616"/>
        <c:axId val="0"/>
      </c:bar3DChart>
      <c:catAx>
        <c:axId val="48077824"/>
        <c:scaling>
          <c:orientation val="minMax"/>
        </c:scaling>
        <c:delete val="0"/>
        <c:axPos val="b"/>
        <c:majorTickMark val="out"/>
        <c:minorTickMark val="none"/>
        <c:tickLblPos val="nextTo"/>
        <c:crossAx val="48079616"/>
        <c:crosses val="autoZero"/>
        <c:auto val="1"/>
        <c:lblAlgn val="ctr"/>
        <c:lblOffset val="100"/>
        <c:noMultiLvlLbl val="0"/>
      </c:catAx>
      <c:valAx>
        <c:axId val="48079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0778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7872256"/>
        <c:axId val="47874048"/>
        <c:axId val="0"/>
      </c:bar3DChart>
      <c:catAx>
        <c:axId val="47872256"/>
        <c:scaling>
          <c:orientation val="minMax"/>
        </c:scaling>
        <c:delete val="0"/>
        <c:axPos val="b"/>
        <c:majorTickMark val="out"/>
        <c:minorTickMark val="none"/>
        <c:tickLblPos val="nextTo"/>
        <c:crossAx val="47874048"/>
        <c:crosses val="autoZero"/>
        <c:auto val="1"/>
        <c:lblAlgn val="ctr"/>
        <c:lblOffset val="100"/>
        <c:noMultiLvlLbl val="0"/>
      </c:catAx>
      <c:valAx>
        <c:axId val="47874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8722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4.9000000000000004</c:v>
                </c:pt>
                <c:pt idx="1">
                  <c:v>4.9000000000000004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7886720"/>
        <c:axId val="47888256"/>
        <c:axId val="0"/>
      </c:bar3DChart>
      <c:catAx>
        <c:axId val="47886720"/>
        <c:scaling>
          <c:orientation val="minMax"/>
        </c:scaling>
        <c:delete val="0"/>
        <c:axPos val="b"/>
        <c:majorTickMark val="out"/>
        <c:minorTickMark val="none"/>
        <c:tickLblPos val="nextTo"/>
        <c:crossAx val="47888256"/>
        <c:crosses val="autoZero"/>
        <c:auto val="1"/>
        <c:lblAlgn val="ctr"/>
        <c:lblOffset val="100"/>
        <c:noMultiLvlLbl val="0"/>
      </c:catAx>
      <c:valAx>
        <c:axId val="478882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886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7902080"/>
        <c:axId val="47916160"/>
        <c:axId val="0"/>
      </c:bar3DChart>
      <c:catAx>
        <c:axId val="47902080"/>
        <c:scaling>
          <c:orientation val="minMax"/>
        </c:scaling>
        <c:delete val="0"/>
        <c:axPos val="b"/>
        <c:majorTickMark val="out"/>
        <c:minorTickMark val="none"/>
        <c:tickLblPos val="nextTo"/>
        <c:crossAx val="47916160"/>
        <c:crosses val="autoZero"/>
        <c:auto val="1"/>
        <c:lblAlgn val="ctr"/>
        <c:lblOffset val="100"/>
        <c:noMultiLvlLbl val="0"/>
      </c:catAx>
      <c:valAx>
        <c:axId val="47916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9020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1.8</c:v>
                </c:pt>
                <c:pt idx="1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7961600"/>
        <c:axId val="47963136"/>
        <c:axId val="0"/>
      </c:bar3DChart>
      <c:catAx>
        <c:axId val="47961600"/>
        <c:scaling>
          <c:orientation val="minMax"/>
        </c:scaling>
        <c:delete val="0"/>
        <c:axPos val="b"/>
        <c:majorTickMark val="out"/>
        <c:minorTickMark val="none"/>
        <c:tickLblPos val="nextTo"/>
        <c:crossAx val="47963136"/>
        <c:crosses val="autoZero"/>
        <c:auto val="1"/>
        <c:lblAlgn val="ctr"/>
        <c:lblOffset val="100"/>
        <c:noMultiLvlLbl val="0"/>
      </c:catAx>
      <c:valAx>
        <c:axId val="47963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9616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1870.5</c:v>
                </c:pt>
                <c:pt idx="1">
                  <c:v>1870.5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7792896"/>
        <c:axId val="47794432"/>
        <c:axId val="0"/>
      </c:bar3DChart>
      <c:catAx>
        <c:axId val="47792896"/>
        <c:scaling>
          <c:orientation val="minMax"/>
        </c:scaling>
        <c:delete val="0"/>
        <c:axPos val="b"/>
        <c:majorTickMark val="out"/>
        <c:minorTickMark val="none"/>
        <c:tickLblPos val="nextTo"/>
        <c:crossAx val="47794432"/>
        <c:crosses val="autoZero"/>
        <c:auto val="1"/>
        <c:lblAlgn val="ctr"/>
        <c:lblOffset val="100"/>
        <c:noMultiLvlLbl val="0"/>
      </c:catAx>
      <c:valAx>
        <c:axId val="47794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7928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1802.2</c:v>
                </c:pt>
                <c:pt idx="1">
                  <c:v>1802.2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7839872"/>
        <c:axId val="48370048"/>
        <c:axId val="0"/>
      </c:bar3DChart>
      <c:catAx>
        <c:axId val="47839872"/>
        <c:scaling>
          <c:orientation val="minMax"/>
        </c:scaling>
        <c:delete val="0"/>
        <c:axPos val="b"/>
        <c:majorTickMark val="out"/>
        <c:minorTickMark val="none"/>
        <c:tickLblPos val="nextTo"/>
        <c:crossAx val="48370048"/>
        <c:crosses val="autoZero"/>
        <c:auto val="1"/>
        <c:lblAlgn val="ctr"/>
        <c:lblOffset val="100"/>
        <c:noMultiLvlLbl val="0"/>
      </c:catAx>
      <c:valAx>
        <c:axId val="48370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8398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Исполнение расходов</a:t>
            </a:r>
            <a:r>
              <a:rPr lang="ru-RU" baseline="0" dirty="0" smtClean="0"/>
              <a:t> за </a:t>
            </a:r>
            <a:r>
              <a:rPr lang="ru-RU" dirty="0" smtClean="0"/>
              <a:t> </a:t>
            </a:r>
            <a:r>
              <a:rPr lang="ru-RU" dirty="0" smtClean="0"/>
              <a:t>2017г</a:t>
            </a:r>
            <a:r>
              <a:rPr lang="ru-RU" dirty="0"/>
              <a:t>. (</a:t>
            </a:r>
            <a:r>
              <a:rPr lang="ru-RU" dirty="0" err="1"/>
              <a:t>тыс.руб</a:t>
            </a:r>
            <a:r>
              <a:rPr lang="ru-RU" dirty="0"/>
              <a:t>.)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2016г. (тыс.руб.)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 </c:v>
                </c:pt>
                <c:pt idx="4">
                  <c:v>Культура</c:v>
                </c:pt>
                <c:pt idx="5">
                  <c:v>Социальная политика</c:v>
                </c:pt>
                <c:pt idx="6">
                  <c:v>Благоустройство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1327.7</c:v>
                </c:pt>
                <c:pt idx="1">
                  <c:v>68.3</c:v>
                </c:pt>
                <c:pt idx="2">
                  <c:v>7</c:v>
                </c:pt>
                <c:pt idx="3">
                  <c:v>115.6</c:v>
                </c:pt>
                <c:pt idx="4">
                  <c:v>562</c:v>
                </c:pt>
                <c:pt idx="5">
                  <c:v>132.1</c:v>
                </c:pt>
                <c:pt idx="6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2017г.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1599.7</c:v>
                </c:pt>
                <c:pt idx="1">
                  <c:v>1327.7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г.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1758.2</c:v>
                </c:pt>
                <c:pt idx="1">
                  <c:v>1400.5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982080"/>
        <c:axId val="47983616"/>
      </c:barChart>
      <c:catAx>
        <c:axId val="47982080"/>
        <c:scaling>
          <c:orientation val="minMax"/>
        </c:scaling>
        <c:delete val="0"/>
        <c:axPos val="b"/>
        <c:majorTickMark val="out"/>
        <c:minorTickMark val="none"/>
        <c:tickLblPos val="nextTo"/>
        <c:crossAx val="47983616"/>
        <c:crosses val="autoZero"/>
        <c:auto val="1"/>
        <c:lblAlgn val="ctr"/>
        <c:lblOffset val="100"/>
        <c:noMultiLvlLbl val="0"/>
      </c:catAx>
      <c:valAx>
        <c:axId val="47983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9820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г.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150.30000000000001</c:v>
                </c:pt>
                <c:pt idx="1">
                  <c:v>152.69999999999999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840064"/>
        <c:axId val="44841600"/>
      </c:barChart>
      <c:catAx>
        <c:axId val="44840064"/>
        <c:scaling>
          <c:orientation val="minMax"/>
        </c:scaling>
        <c:delete val="0"/>
        <c:axPos val="b"/>
        <c:majorTickMark val="out"/>
        <c:minorTickMark val="none"/>
        <c:tickLblPos val="nextTo"/>
        <c:crossAx val="44841600"/>
        <c:crosses val="autoZero"/>
        <c:auto val="1"/>
        <c:lblAlgn val="ctr"/>
        <c:lblOffset val="100"/>
        <c:noMultiLvlLbl val="0"/>
      </c:catAx>
      <c:valAx>
        <c:axId val="44841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8400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 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</c:v>
                </c:pt>
                <c:pt idx="1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6.6</c:v>
                </c:pt>
                <c:pt idx="1">
                  <c:v>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177920"/>
        <c:axId val="48179456"/>
      </c:barChart>
      <c:catAx>
        <c:axId val="48177920"/>
        <c:scaling>
          <c:orientation val="minMax"/>
        </c:scaling>
        <c:delete val="0"/>
        <c:axPos val="b"/>
        <c:majorTickMark val="out"/>
        <c:minorTickMark val="none"/>
        <c:tickLblPos val="nextTo"/>
        <c:crossAx val="48179456"/>
        <c:crosses val="autoZero"/>
        <c:auto val="1"/>
        <c:lblAlgn val="ctr"/>
        <c:lblOffset val="100"/>
        <c:noMultiLvlLbl val="0"/>
      </c:catAx>
      <c:valAx>
        <c:axId val="48179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1779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68.3</c:v>
                </c:pt>
                <c:pt idx="1">
                  <c:v>68.3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2016год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68.2</c:v>
                </c:pt>
                <c:pt idx="1">
                  <c:v>68.2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218112"/>
        <c:axId val="48219648"/>
      </c:barChart>
      <c:catAx>
        <c:axId val="48218112"/>
        <c:scaling>
          <c:orientation val="minMax"/>
        </c:scaling>
        <c:delete val="0"/>
        <c:axPos val="b"/>
        <c:majorTickMark val="out"/>
        <c:minorTickMark val="none"/>
        <c:tickLblPos val="nextTo"/>
        <c:crossAx val="48219648"/>
        <c:crosses val="autoZero"/>
        <c:auto val="1"/>
        <c:lblAlgn val="ctr"/>
        <c:lblOffset val="100"/>
        <c:noMultiLvlLbl val="0"/>
      </c:catAx>
      <c:valAx>
        <c:axId val="48219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2181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20.5</c:v>
                </c:pt>
                <c:pt idx="1">
                  <c:v>20.5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pyramid"/>
        <c:axId val="48114304"/>
        <c:axId val="48116096"/>
        <c:axId val="0"/>
      </c:bar3DChart>
      <c:catAx>
        <c:axId val="48114304"/>
        <c:scaling>
          <c:orientation val="minMax"/>
        </c:scaling>
        <c:delete val="0"/>
        <c:axPos val="b"/>
        <c:majorTickMark val="out"/>
        <c:minorTickMark val="none"/>
        <c:tickLblPos val="nextTo"/>
        <c:crossAx val="48116096"/>
        <c:crosses val="autoZero"/>
        <c:auto val="1"/>
        <c:lblAlgn val="ctr"/>
        <c:lblOffset val="100"/>
        <c:noMultiLvlLbl val="0"/>
      </c:catAx>
      <c:valAx>
        <c:axId val="48116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1143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layout/>
      <c:overlay val="0"/>
    </c:title>
    <c:autoTitleDeleted val="0"/>
    <c:view3D>
      <c:rotX val="30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19.7</c:v>
                </c:pt>
                <c:pt idx="1">
                  <c:v>19.7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48235264"/>
        <c:axId val="48236800"/>
        <c:axId val="48158016"/>
      </c:bar3DChart>
      <c:catAx>
        <c:axId val="48235264"/>
        <c:scaling>
          <c:orientation val="minMax"/>
        </c:scaling>
        <c:delete val="0"/>
        <c:axPos val="b"/>
        <c:majorTickMark val="out"/>
        <c:minorTickMark val="none"/>
        <c:tickLblPos val="nextTo"/>
        <c:crossAx val="48236800"/>
        <c:crosses val="autoZero"/>
        <c:auto val="1"/>
        <c:lblAlgn val="ctr"/>
        <c:lblOffset val="100"/>
        <c:noMultiLvlLbl val="0"/>
      </c:catAx>
      <c:valAx>
        <c:axId val="48236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235264"/>
        <c:crosses val="autoZero"/>
        <c:crossBetween val="between"/>
      </c:valAx>
      <c:serAx>
        <c:axId val="48158016"/>
        <c:scaling>
          <c:orientation val="minMax"/>
        </c:scaling>
        <c:delete val="0"/>
        <c:axPos val="b"/>
        <c:majorTickMark val="out"/>
        <c:minorTickMark val="none"/>
        <c:tickLblPos val="nextTo"/>
        <c:crossAx val="48236800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2017г.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327.60000000000002</c:v>
                </c:pt>
                <c:pt idx="1">
                  <c:v>95.1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8276608"/>
        <c:axId val="48278144"/>
        <c:axId val="0"/>
      </c:bar3DChart>
      <c:catAx>
        <c:axId val="48276608"/>
        <c:scaling>
          <c:orientation val="minMax"/>
        </c:scaling>
        <c:delete val="0"/>
        <c:axPos val="b"/>
        <c:majorTickMark val="out"/>
        <c:minorTickMark val="none"/>
        <c:tickLblPos val="nextTo"/>
        <c:crossAx val="48278144"/>
        <c:crosses val="autoZero"/>
        <c:auto val="1"/>
        <c:lblAlgn val="ctr"/>
        <c:lblOffset val="100"/>
        <c:noMultiLvlLbl val="0"/>
      </c:catAx>
      <c:valAx>
        <c:axId val="48278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2766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1189.7</c:v>
                </c:pt>
                <c:pt idx="1">
                  <c:v>1082.5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8294912"/>
        <c:axId val="48341760"/>
        <c:axId val="0"/>
      </c:bar3DChart>
      <c:catAx>
        <c:axId val="48294912"/>
        <c:scaling>
          <c:orientation val="minMax"/>
        </c:scaling>
        <c:delete val="0"/>
        <c:axPos val="b"/>
        <c:majorTickMark val="out"/>
        <c:minorTickMark val="none"/>
        <c:tickLblPos val="nextTo"/>
        <c:crossAx val="48341760"/>
        <c:crosses val="autoZero"/>
        <c:auto val="1"/>
        <c:lblAlgn val="ctr"/>
        <c:lblOffset val="100"/>
        <c:noMultiLvlLbl val="0"/>
      </c:catAx>
      <c:valAx>
        <c:axId val="48341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2949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2017г.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</c:v>
                </c:pt>
                <c:pt idx="1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8761088"/>
        <c:axId val="48762880"/>
        <c:axId val="0"/>
      </c:bar3DChart>
      <c:catAx>
        <c:axId val="48761088"/>
        <c:scaling>
          <c:orientation val="minMax"/>
        </c:scaling>
        <c:delete val="0"/>
        <c:axPos val="b"/>
        <c:majorTickMark val="out"/>
        <c:minorTickMark val="none"/>
        <c:tickLblPos val="nextTo"/>
        <c:crossAx val="48762880"/>
        <c:crosses val="autoZero"/>
        <c:auto val="1"/>
        <c:lblAlgn val="ctr"/>
        <c:lblOffset val="100"/>
        <c:noMultiLvlLbl val="0"/>
      </c:catAx>
      <c:valAx>
        <c:axId val="48762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7610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5.0999999999999996</c:v>
                </c:pt>
                <c:pt idx="1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8796032"/>
        <c:axId val="48797568"/>
        <c:axId val="0"/>
      </c:bar3DChart>
      <c:catAx>
        <c:axId val="48796032"/>
        <c:scaling>
          <c:orientation val="minMax"/>
        </c:scaling>
        <c:delete val="0"/>
        <c:axPos val="b"/>
        <c:majorTickMark val="out"/>
        <c:minorTickMark val="none"/>
        <c:tickLblPos val="nextTo"/>
        <c:crossAx val="48797568"/>
        <c:crosses val="autoZero"/>
        <c:auto val="1"/>
        <c:lblAlgn val="ctr"/>
        <c:lblOffset val="100"/>
        <c:noMultiLvlLbl val="0"/>
      </c:catAx>
      <c:valAx>
        <c:axId val="48797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7960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2017г.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0.5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8819584"/>
        <c:axId val="48923776"/>
        <c:axId val="0"/>
      </c:bar3DChart>
      <c:catAx>
        <c:axId val="48819584"/>
        <c:scaling>
          <c:orientation val="minMax"/>
        </c:scaling>
        <c:delete val="0"/>
        <c:axPos val="b"/>
        <c:majorTickMark val="out"/>
        <c:minorTickMark val="none"/>
        <c:tickLblPos val="nextTo"/>
        <c:crossAx val="48923776"/>
        <c:crosses val="autoZero"/>
        <c:auto val="1"/>
        <c:lblAlgn val="ctr"/>
        <c:lblOffset val="100"/>
        <c:noMultiLvlLbl val="0"/>
      </c:catAx>
      <c:valAx>
        <c:axId val="48923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8195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0.5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8940544"/>
        <c:axId val="48942080"/>
        <c:axId val="0"/>
      </c:bar3DChart>
      <c:catAx>
        <c:axId val="48940544"/>
        <c:scaling>
          <c:orientation val="minMax"/>
        </c:scaling>
        <c:delete val="0"/>
        <c:axPos val="b"/>
        <c:majorTickMark val="out"/>
        <c:minorTickMark val="none"/>
        <c:tickLblPos val="nextTo"/>
        <c:crossAx val="48942080"/>
        <c:crosses val="autoZero"/>
        <c:auto val="1"/>
        <c:lblAlgn val="ctr"/>
        <c:lblOffset val="100"/>
        <c:noMultiLvlLbl val="0"/>
      </c:catAx>
      <c:valAx>
        <c:axId val="48942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9405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2016г.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192</c:v>
                </c:pt>
                <c:pt idx="1">
                  <c:v>205.3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282816"/>
        <c:axId val="47292800"/>
      </c:barChart>
      <c:catAx>
        <c:axId val="47282816"/>
        <c:scaling>
          <c:orientation val="minMax"/>
        </c:scaling>
        <c:delete val="0"/>
        <c:axPos val="b"/>
        <c:majorTickMark val="out"/>
        <c:minorTickMark val="none"/>
        <c:tickLblPos val="nextTo"/>
        <c:crossAx val="47292800"/>
        <c:crosses val="autoZero"/>
        <c:auto val="1"/>
        <c:lblAlgn val="ctr"/>
        <c:lblOffset val="100"/>
        <c:noMultiLvlLbl val="0"/>
      </c:catAx>
      <c:valAx>
        <c:axId val="47292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2828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 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820.6</c:v>
                </c:pt>
                <c:pt idx="1">
                  <c:v>562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8726784"/>
        <c:axId val="48728320"/>
        <c:axId val="0"/>
      </c:bar3DChart>
      <c:catAx>
        <c:axId val="48726784"/>
        <c:scaling>
          <c:orientation val="minMax"/>
        </c:scaling>
        <c:delete val="0"/>
        <c:axPos val="b"/>
        <c:majorTickMark val="out"/>
        <c:minorTickMark val="none"/>
        <c:tickLblPos val="nextTo"/>
        <c:crossAx val="48728320"/>
        <c:crosses val="autoZero"/>
        <c:auto val="1"/>
        <c:lblAlgn val="ctr"/>
        <c:lblOffset val="100"/>
        <c:noMultiLvlLbl val="0"/>
      </c:catAx>
      <c:valAx>
        <c:axId val="48728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7267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460.7</c:v>
                </c:pt>
                <c:pt idx="1">
                  <c:v>459.1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8454272"/>
        <c:axId val="48464256"/>
        <c:axId val="0"/>
      </c:bar3DChart>
      <c:catAx>
        <c:axId val="48454272"/>
        <c:scaling>
          <c:orientation val="minMax"/>
        </c:scaling>
        <c:delete val="0"/>
        <c:axPos val="b"/>
        <c:majorTickMark val="out"/>
        <c:minorTickMark val="none"/>
        <c:tickLblPos val="nextTo"/>
        <c:crossAx val="48464256"/>
        <c:crosses val="autoZero"/>
        <c:auto val="1"/>
        <c:lblAlgn val="ctr"/>
        <c:lblOffset val="100"/>
        <c:noMultiLvlLbl val="0"/>
      </c:catAx>
      <c:valAx>
        <c:axId val="484642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4542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132.1</c:v>
                </c:pt>
                <c:pt idx="1">
                  <c:v>132.1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48494464"/>
        <c:axId val="48496000"/>
        <c:axId val="0"/>
      </c:bar3DChart>
      <c:catAx>
        <c:axId val="48494464"/>
        <c:scaling>
          <c:orientation val="minMax"/>
        </c:scaling>
        <c:delete val="0"/>
        <c:axPos val="b"/>
        <c:majorTickMark val="out"/>
        <c:minorTickMark val="none"/>
        <c:tickLblPos val="nextTo"/>
        <c:crossAx val="48496000"/>
        <c:crosses val="autoZero"/>
        <c:auto val="1"/>
        <c:lblAlgn val="ctr"/>
        <c:lblOffset val="100"/>
        <c:noMultiLvlLbl val="0"/>
      </c:catAx>
      <c:valAx>
        <c:axId val="48496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4944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132.1</c:v>
                </c:pt>
                <c:pt idx="1">
                  <c:v>132.1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48627712"/>
        <c:axId val="48629248"/>
        <c:axId val="0"/>
      </c:bar3DChart>
      <c:catAx>
        <c:axId val="48627712"/>
        <c:scaling>
          <c:orientation val="minMax"/>
        </c:scaling>
        <c:delete val="0"/>
        <c:axPos val="b"/>
        <c:majorTickMark val="out"/>
        <c:minorTickMark val="none"/>
        <c:tickLblPos val="nextTo"/>
        <c:crossAx val="48629248"/>
        <c:crosses val="autoZero"/>
        <c:auto val="1"/>
        <c:lblAlgn val="ctr"/>
        <c:lblOffset val="100"/>
        <c:noMultiLvlLbl val="0"/>
      </c:catAx>
      <c:valAx>
        <c:axId val="48629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6277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2017г.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8647168"/>
        <c:axId val="48657152"/>
        <c:axId val="0"/>
      </c:bar3DChart>
      <c:catAx>
        <c:axId val="48647168"/>
        <c:scaling>
          <c:orientation val="minMax"/>
        </c:scaling>
        <c:delete val="0"/>
        <c:axPos val="b"/>
        <c:majorTickMark val="out"/>
        <c:minorTickMark val="none"/>
        <c:tickLblPos val="nextTo"/>
        <c:crossAx val="48657152"/>
        <c:crosses val="autoZero"/>
        <c:auto val="1"/>
        <c:lblAlgn val="ctr"/>
        <c:lblOffset val="100"/>
        <c:noMultiLvlLbl val="0"/>
      </c:catAx>
      <c:valAx>
        <c:axId val="48657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6471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2016г.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8690304"/>
        <c:axId val="48691840"/>
        <c:axId val="0"/>
      </c:bar3DChart>
      <c:catAx>
        <c:axId val="48690304"/>
        <c:scaling>
          <c:orientation val="minMax"/>
        </c:scaling>
        <c:delete val="0"/>
        <c:axPos val="b"/>
        <c:majorTickMark val="out"/>
        <c:minorTickMark val="none"/>
        <c:tickLblPos val="nextTo"/>
        <c:crossAx val="48691840"/>
        <c:crosses val="autoZero"/>
        <c:auto val="1"/>
        <c:lblAlgn val="ctr"/>
        <c:lblOffset val="100"/>
        <c:noMultiLvlLbl val="0"/>
      </c:catAx>
      <c:valAx>
        <c:axId val="48691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6903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г.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5452672"/>
        <c:axId val="45454464"/>
        <c:axId val="0"/>
      </c:bar3DChart>
      <c:catAx>
        <c:axId val="45452672"/>
        <c:scaling>
          <c:orientation val="minMax"/>
        </c:scaling>
        <c:delete val="0"/>
        <c:axPos val="b"/>
        <c:majorTickMark val="out"/>
        <c:minorTickMark val="none"/>
        <c:tickLblPos val="nextTo"/>
        <c:crossAx val="45454464"/>
        <c:crosses val="autoZero"/>
        <c:auto val="1"/>
        <c:lblAlgn val="ctr"/>
        <c:lblOffset val="100"/>
        <c:noMultiLvlLbl val="0"/>
      </c:catAx>
      <c:valAx>
        <c:axId val="45454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4526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671.2</c:v>
                </c:pt>
                <c:pt idx="1">
                  <c:v>734.2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7357952"/>
        <c:axId val="47359488"/>
        <c:axId val="0"/>
      </c:bar3DChart>
      <c:catAx>
        <c:axId val="47357952"/>
        <c:scaling>
          <c:orientation val="minMax"/>
        </c:scaling>
        <c:delete val="0"/>
        <c:axPos val="b"/>
        <c:majorTickMark val="out"/>
        <c:minorTickMark val="none"/>
        <c:tickLblPos val="nextTo"/>
        <c:crossAx val="47359488"/>
        <c:crosses val="autoZero"/>
        <c:auto val="1"/>
        <c:lblAlgn val="ctr"/>
        <c:lblOffset val="100"/>
        <c:noMultiLvlLbl val="0"/>
      </c:catAx>
      <c:valAx>
        <c:axId val="47359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3579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82.7</c:v>
                </c:pt>
                <c:pt idx="1">
                  <c:v>82.7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646784"/>
        <c:axId val="46648320"/>
        <c:axId val="0"/>
      </c:bar3DChart>
      <c:catAx>
        <c:axId val="46646784"/>
        <c:scaling>
          <c:orientation val="minMax"/>
        </c:scaling>
        <c:delete val="0"/>
        <c:axPos val="b"/>
        <c:majorTickMark val="out"/>
        <c:minorTickMark val="none"/>
        <c:tickLblPos val="nextTo"/>
        <c:crossAx val="46648320"/>
        <c:crosses val="autoZero"/>
        <c:auto val="1"/>
        <c:lblAlgn val="ctr"/>
        <c:lblOffset val="100"/>
        <c:noMultiLvlLbl val="0"/>
      </c:catAx>
      <c:valAx>
        <c:axId val="46648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66467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191.8</c:v>
                </c:pt>
                <c:pt idx="1">
                  <c:v>192.2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3013120"/>
        <c:axId val="53105024"/>
        <c:axId val="0"/>
      </c:bar3DChart>
      <c:catAx>
        <c:axId val="53013120"/>
        <c:scaling>
          <c:orientation val="minMax"/>
        </c:scaling>
        <c:delete val="0"/>
        <c:axPos val="b"/>
        <c:majorTickMark val="out"/>
        <c:minorTickMark val="none"/>
        <c:tickLblPos val="nextTo"/>
        <c:crossAx val="53105024"/>
        <c:crosses val="autoZero"/>
        <c:auto val="1"/>
        <c:lblAlgn val="ctr"/>
        <c:lblOffset val="100"/>
        <c:noMultiLvlLbl val="0"/>
      </c:catAx>
      <c:valAx>
        <c:axId val="53105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30131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317.60000000000002</c:v>
                </c:pt>
                <c:pt idx="1">
                  <c:v>325.5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7435776"/>
        <c:axId val="134489216"/>
        <c:axId val="0"/>
      </c:bar3DChart>
      <c:catAx>
        <c:axId val="117435776"/>
        <c:scaling>
          <c:orientation val="minMax"/>
        </c:scaling>
        <c:delete val="0"/>
        <c:axPos val="b"/>
        <c:majorTickMark val="out"/>
        <c:minorTickMark val="none"/>
        <c:tickLblPos val="nextTo"/>
        <c:crossAx val="134489216"/>
        <c:crosses val="autoZero"/>
        <c:auto val="1"/>
        <c:lblAlgn val="ctr"/>
        <c:lblOffset val="100"/>
        <c:noMultiLvlLbl val="0"/>
      </c:catAx>
      <c:valAx>
        <c:axId val="134489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4357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114</c:v>
                </c:pt>
                <c:pt idx="1">
                  <c:v>115.5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4420352"/>
        <c:axId val="134421888"/>
        <c:axId val="0"/>
      </c:bar3DChart>
      <c:catAx>
        <c:axId val="134420352"/>
        <c:scaling>
          <c:orientation val="minMax"/>
        </c:scaling>
        <c:delete val="0"/>
        <c:axPos val="b"/>
        <c:majorTickMark val="out"/>
        <c:minorTickMark val="none"/>
        <c:tickLblPos val="nextTo"/>
        <c:crossAx val="134421888"/>
        <c:crosses val="autoZero"/>
        <c:auto val="1"/>
        <c:lblAlgn val="ctr"/>
        <c:lblOffset val="100"/>
        <c:noMultiLvlLbl val="0"/>
      </c:catAx>
      <c:valAx>
        <c:axId val="134421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4203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3EA75-9F7F-4488-A2BC-C022EC7E706E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D6B6A-F4BB-4FB1-8197-26051B8C0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296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D6B6A-F4BB-4FB1-8197-26051B8C032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421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780108"/>
          </a:xfrm>
        </p:spPr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БЮДЖ</a:t>
            </a:r>
            <a:r>
              <a:rPr lang="ru-RU" dirty="0" smtClean="0">
                <a:solidFill>
                  <a:srgbClr val="FF0000"/>
                </a:solidFill>
              </a:rPr>
              <a:t>ЕТ ДЛЯ ГРАЖДАН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 решению № </a:t>
            </a:r>
            <a:r>
              <a:rPr lang="ru-RU" dirty="0" smtClean="0"/>
              <a:t>17 </a:t>
            </a:r>
            <a:r>
              <a:rPr lang="ru-RU" dirty="0" smtClean="0"/>
              <a:t>от </a:t>
            </a:r>
            <a:r>
              <a:rPr lang="ru-RU" dirty="0" smtClean="0"/>
              <a:t>19</a:t>
            </a:r>
            <a:r>
              <a:rPr lang="ru-RU" dirty="0" smtClean="0"/>
              <a:t>.04.2018 </a:t>
            </a:r>
            <a:r>
              <a:rPr lang="ru-RU" dirty="0" smtClean="0"/>
              <a:t>об исполнении бюджета Муниципального образования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Максимовский</a:t>
            </a:r>
            <a:r>
              <a:rPr lang="ru-RU" dirty="0" smtClean="0"/>
              <a:t> сельсовет»</a:t>
            </a:r>
          </a:p>
          <a:p>
            <a:r>
              <a:rPr lang="ru-RU" dirty="0" smtClean="0"/>
              <a:t>Октябрьского района Амурской области за </a:t>
            </a:r>
            <a:r>
              <a:rPr lang="ru-RU" dirty="0" smtClean="0"/>
              <a:t>2017 </a:t>
            </a:r>
            <a:r>
              <a:rPr lang="ru-RU" dirty="0" smtClean="0"/>
              <a:t>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9033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Налоговые доходы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60968184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000144403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23728" y="1844824"/>
            <a:ext cx="2252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Налог на имущество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7609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Неналоговые дохода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5706762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63036075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1720" y="1772816"/>
            <a:ext cx="6561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Прочие неналоговые доходы (доходы от порубочных билетов)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8899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Неналоговые средства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71677244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333145665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19672" y="2132856"/>
            <a:ext cx="3725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Средства самообложения граждан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3611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Неналоговые доходы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56470911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340356611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79712" y="1844824"/>
            <a:ext cx="5755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Прочие поступления от денежных взысканий (штрафы)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6451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Безвозмедные</a:t>
            </a:r>
            <a:r>
              <a:rPr lang="ru-RU" dirty="0" smtClean="0">
                <a:solidFill>
                  <a:srgbClr val="FF0000"/>
                </a:solidFill>
              </a:rPr>
              <a:t> поступления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33094209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932798119"/>
              </p:ext>
            </p:extLst>
          </p:nvPr>
        </p:nvGraphicFramePr>
        <p:xfrm>
          <a:off x="4572000" y="270892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99592" y="1844824"/>
            <a:ext cx="8464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Безвозмездные поступления  от других бюджетов бюджетной системы РФ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4775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838941250"/>
              </p:ext>
            </p:extLst>
          </p:nvPr>
        </p:nvGraphicFramePr>
        <p:xfrm>
          <a:off x="1403648" y="14127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76394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1268248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Общегосударственные вопросы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35696" y="1772816"/>
            <a:ext cx="5533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на функционирование аппарата управления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7129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7044177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Национальная безопасность и правоохранительная деятельность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1844824"/>
            <a:ext cx="7406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Расходы на защиту населения и территорий от чрезвычайных ситуаций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7280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2141673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Национальная оборона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1600" y="1700808"/>
            <a:ext cx="8491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Расходы на осуществления первичного воинского учета на территориях </a:t>
            </a:r>
          </a:p>
          <a:p>
            <a:r>
              <a:rPr lang="ru-RU" dirty="0" smtClean="0"/>
              <a:t>где отсутствуют военные </a:t>
            </a:r>
            <a:r>
              <a:rPr lang="ru-RU" dirty="0" err="1" smtClean="0"/>
              <a:t>коммесариаты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84607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Национальная экономика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96537886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158645265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71600" y="1988840"/>
            <a:ext cx="5190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по  уничтожения дикорастущей конопли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2915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B0F0"/>
                </a:solidFill>
              </a:rPr>
              <a:t>Доходы бюджета                       </a:t>
            </a:r>
            <a:r>
              <a:rPr lang="ru-RU" i="1" dirty="0" smtClean="0">
                <a:solidFill>
                  <a:srgbClr val="C00000"/>
                </a:solidFill>
              </a:rPr>
              <a:t>Расходы бюджета</a:t>
            </a:r>
          </a:p>
          <a:p>
            <a:r>
              <a:rPr lang="ru-RU" sz="1200" dirty="0" smtClean="0"/>
              <a:t>Поступающие  в бюджет денежные                                               </a:t>
            </a:r>
            <a:r>
              <a:rPr lang="ru-RU" sz="1200" dirty="0" err="1" smtClean="0"/>
              <a:t>денежные</a:t>
            </a:r>
            <a:r>
              <a:rPr lang="ru-RU" sz="1200" dirty="0" smtClean="0"/>
              <a:t> средства, направляемые </a:t>
            </a:r>
          </a:p>
          <a:p>
            <a:pPr marL="0" indent="0">
              <a:buNone/>
            </a:pPr>
            <a:r>
              <a:rPr lang="ru-RU" sz="1200" dirty="0" smtClean="0"/>
              <a:t>        средства в виде налоговых, </a:t>
            </a:r>
            <a:r>
              <a:rPr lang="ru-RU" sz="1200" dirty="0" err="1" smtClean="0"/>
              <a:t>ненало</a:t>
            </a:r>
            <a:r>
              <a:rPr lang="ru-RU" sz="1200" dirty="0" smtClean="0"/>
              <a:t>-                                               на финансовое обеспечение  задач</a:t>
            </a:r>
          </a:p>
          <a:p>
            <a:pPr marL="0" indent="0">
              <a:buNone/>
            </a:pPr>
            <a:r>
              <a:rPr lang="ru-RU" sz="1200" dirty="0" smtClean="0"/>
              <a:t>        </a:t>
            </a:r>
            <a:r>
              <a:rPr lang="ru-RU" sz="1200" dirty="0" err="1" smtClean="0"/>
              <a:t>говых</a:t>
            </a:r>
            <a:r>
              <a:rPr lang="ru-RU" sz="1200" dirty="0" smtClean="0"/>
              <a:t> и безвозмездных поступлений                                              и функций органов местного</a:t>
            </a:r>
          </a:p>
          <a:p>
            <a:pPr marL="0" indent="0">
              <a:buNone/>
            </a:pPr>
            <a:r>
              <a:rPr lang="ru-RU" sz="1200" dirty="0"/>
              <a:t> </a:t>
            </a:r>
            <a:r>
              <a:rPr lang="ru-RU" sz="1200" dirty="0" smtClean="0"/>
              <a:t>                                                                                                                               самоуправления</a:t>
            </a:r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r>
              <a:rPr lang="ru-RU" sz="1600" b="1" dirty="0" smtClean="0"/>
              <a:t>Дефицит бюджета </a:t>
            </a:r>
            <a:r>
              <a:rPr lang="ru-RU" sz="1600" dirty="0" smtClean="0"/>
              <a:t>-  превышение расходов  бюджета над его доходами</a:t>
            </a:r>
          </a:p>
          <a:p>
            <a:endParaRPr lang="ru-RU" sz="1600" dirty="0"/>
          </a:p>
          <a:p>
            <a:r>
              <a:rPr lang="ru-RU" sz="1600" b="1" dirty="0" smtClean="0"/>
              <a:t>Профицит бюджета </a:t>
            </a:r>
            <a:r>
              <a:rPr lang="ru-RU" sz="1600" dirty="0" smtClean="0"/>
              <a:t>- </a:t>
            </a:r>
            <a:r>
              <a:rPr lang="ru-RU" sz="1600" dirty="0"/>
              <a:t>превышение  </a:t>
            </a:r>
            <a:r>
              <a:rPr lang="ru-RU" sz="1600" dirty="0" smtClean="0"/>
              <a:t>доходов  </a:t>
            </a:r>
            <a:r>
              <a:rPr lang="ru-RU" sz="1600" dirty="0"/>
              <a:t>бюджета над его  </a:t>
            </a:r>
            <a:r>
              <a:rPr lang="ru-RU" sz="1600" dirty="0" smtClean="0"/>
              <a:t>расходами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Муниципальный 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6671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Национальная экономика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36760406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913346973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1844824"/>
            <a:ext cx="7201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дорожного хозяйства на содержание автомобильных дорог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62255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Жилищно-коммунальное хозяйство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32361631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003054394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27584" y="1844824"/>
            <a:ext cx="5392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на благоустройство поселений сельсовета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73914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Образование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молодежная политика и оздоровление детей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34755349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902146752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87624" y="1772816"/>
            <a:ext cx="6348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на проведение мероприятий для детей и молодежи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21915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Культура , кинематография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20868383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297821049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9632" y="1772816"/>
            <a:ext cx="6933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на содержания имущества  (оплата коммунальных услуг)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1900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Социальная политика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99181458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513536613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5616" y="1988840"/>
            <a:ext cx="6268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 на доплату к пенсии </a:t>
            </a:r>
            <a:r>
              <a:rPr lang="ru-RU" dirty="0"/>
              <a:t> </a:t>
            </a:r>
            <a:r>
              <a:rPr lang="ru-RU" dirty="0" smtClean="0"/>
              <a:t>муниципальных служащих РФ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88100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Физическая культура и спорт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05635720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058007298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91680" y="1700808"/>
            <a:ext cx="4921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на содержание методистов по спорту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9112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9949891"/>
              </p:ext>
            </p:extLst>
          </p:nvPr>
        </p:nvGraphicFramePr>
        <p:xfrm>
          <a:off x="871538" y="2674938"/>
          <a:ext cx="7408864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2216"/>
                <a:gridCol w="1848245"/>
                <a:gridCol w="2088232"/>
                <a:gridCol w="162017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утверждено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исполнено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% </a:t>
                      </a:r>
                      <a:endParaRPr lang="ru-RU" dirty="0"/>
                    </a:p>
                  </a:txBody>
                  <a:tcPr marL="91441" marR="9144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– всего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2422,3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2432,9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1441" marR="9144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 том числе</a:t>
                      </a:r>
                    </a:p>
                    <a:p>
                      <a:r>
                        <a:rPr lang="ru-RU" dirty="0" smtClean="0"/>
                        <a:t>собственные доходы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551,7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562,4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102</a:t>
                      </a:r>
                      <a:endParaRPr lang="ru-RU" dirty="0"/>
                    </a:p>
                  </a:txBody>
                  <a:tcPr marL="91441" marR="9144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 – всего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2994,5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2227,8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74</a:t>
                      </a:r>
                      <a:endParaRPr lang="ru-RU" dirty="0"/>
                    </a:p>
                  </a:txBody>
                  <a:tcPr marL="91441" marR="9144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  (профицит)местного</a:t>
                      </a:r>
                    </a:p>
                    <a:p>
                      <a:r>
                        <a:rPr lang="ru-RU" dirty="0" smtClean="0"/>
                        <a:t>Бюджета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572,2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-205,1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41" marR="91441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Основные параметры бюджета муниципального образования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 « </a:t>
            </a:r>
            <a:r>
              <a:rPr lang="ru-RU" sz="2000" dirty="0" err="1" smtClean="0">
                <a:solidFill>
                  <a:srgbClr val="FF0000"/>
                </a:solidFill>
              </a:rPr>
              <a:t>Максимовский</a:t>
            </a:r>
            <a:r>
              <a:rPr lang="ru-RU" sz="2000" dirty="0" smtClean="0">
                <a:solidFill>
                  <a:srgbClr val="FF0000"/>
                </a:solidFill>
              </a:rPr>
              <a:t> сельсовет» Октябрьского района Амурской области за </a:t>
            </a:r>
            <a:r>
              <a:rPr lang="ru-RU" sz="2000" dirty="0" smtClean="0">
                <a:solidFill>
                  <a:srgbClr val="FF0000"/>
                </a:solidFill>
              </a:rPr>
              <a:t>2017 </a:t>
            </a:r>
            <a:r>
              <a:rPr lang="ru-RU" sz="2000" dirty="0" smtClean="0">
                <a:solidFill>
                  <a:srgbClr val="FF0000"/>
                </a:solidFill>
              </a:rPr>
              <a:t>год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6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u="sng" dirty="0" smtClean="0">
                <a:solidFill>
                  <a:srgbClr val="C00000"/>
                </a:solidFill>
              </a:rPr>
              <a:t>Доходы</a:t>
            </a:r>
            <a:r>
              <a:rPr lang="ru-RU" dirty="0" smtClean="0"/>
              <a:t> </a:t>
            </a:r>
          </a:p>
          <a:p>
            <a:r>
              <a:rPr lang="ru-RU" u="sng" dirty="0" smtClean="0"/>
              <a:t>Утверждено</a:t>
            </a:r>
            <a:r>
              <a:rPr lang="ru-RU" dirty="0" smtClean="0"/>
              <a:t>                                        </a:t>
            </a:r>
            <a:r>
              <a:rPr lang="ru-RU" u="sng" dirty="0" smtClean="0"/>
              <a:t>исполнено</a:t>
            </a:r>
          </a:p>
          <a:p>
            <a:r>
              <a:rPr lang="ru-RU" dirty="0" smtClean="0"/>
              <a:t>2422,3</a:t>
            </a:r>
            <a:r>
              <a:rPr lang="ru-RU" dirty="0" smtClean="0"/>
              <a:t> </a:t>
            </a:r>
            <a:r>
              <a:rPr lang="ru-RU" dirty="0" err="1" smtClean="0"/>
              <a:t>тыс.руб</a:t>
            </a:r>
            <a:r>
              <a:rPr lang="ru-RU" dirty="0" smtClean="0"/>
              <a:t>.                               </a:t>
            </a:r>
            <a:r>
              <a:rPr lang="ru-RU" dirty="0" smtClean="0"/>
              <a:t>2432,9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</a:p>
          <a:p>
            <a:pPr algn="ctr"/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Налоговые           Неналоговые       Безвозмездные </a:t>
            </a:r>
          </a:p>
          <a:p>
            <a:pPr marL="0" indent="0">
              <a:buNone/>
            </a:pPr>
            <a:r>
              <a:rPr lang="ru-RU" dirty="0" smtClean="0"/>
              <a:t>    доходы                  доходы                  поступления</a:t>
            </a:r>
          </a:p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dirty="0" smtClean="0"/>
              <a:t>560,9</a:t>
            </a:r>
            <a:r>
              <a:rPr lang="ru-RU" dirty="0" smtClean="0"/>
              <a:t> </a:t>
            </a:r>
            <a:r>
              <a:rPr lang="ru-RU" dirty="0" err="1" smtClean="0"/>
              <a:t>тыс.руб</a:t>
            </a:r>
            <a:r>
              <a:rPr lang="ru-RU" dirty="0" smtClean="0"/>
              <a:t>.      </a:t>
            </a:r>
            <a:r>
              <a:rPr lang="ru-RU" dirty="0" smtClean="0"/>
              <a:t>1,5</a:t>
            </a:r>
            <a:r>
              <a:rPr lang="ru-RU" dirty="0" smtClean="0"/>
              <a:t> </a:t>
            </a:r>
            <a:r>
              <a:rPr lang="ru-RU" dirty="0" err="1" smtClean="0"/>
              <a:t>тыс.руб</a:t>
            </a:r>
            <a:r>
              <a:rPr lang="ru-RU" dirty="0" smtClean="0"/>
              <a:t>        </a:t>
            </a:r>
            <a:r>
              <a:rPr lang="ru-RU" dirty="0"/>
              <a:t> </a:t>
            </a:r>
            <a:r>
              <a:rPr lang="ru-RU" dirty="0" smtClean="0"/>
              <a:t>  1870,5</a:t>
            </a:r>
            <a:r>
              <a:rPr lang="ru-RU" dirty="0" smtClean="0"/>
              <a:t>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Доходы бюджета муниципального 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образования « </a:t>
            </a:r>
            <a:r>
              <a:rPr lang="ru-RU" sz="2800" dirty="0" err="1" smtClean="0">
                <a:solidFill>
                  <a:srgbClr val="FF0000"/>
                </a:solidFill>
              </a:rPr>
              <a:t>Максимовский</a:t>
            </a:r>
            <a:r>
              <a:rPr lang="ru-RU" sz="2800" dirty="0" smtClean="0">
                <a:solidFill>
                  <a:srgbClr val="FF0000"/>
                </a:solidFill>
              </a:rPr>
              <a:t> сельсовет»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за </a:t>
            </a:r>
            <a:r>
              <a:rPr lang="ru-RU" sz="2800" dirty="0" smtClean="0">
                <a:solidFill>
                  <a:srgbClr val="FF0000"/>
                </a:solidFill>
              </a:rPr>
              <a:t>2017 </a:t>
            </a:r>
            <a:r>
              <a:rPr lang="ru-RU" sz="2800" dirty="0" smtClean="0">
                <a:solidFill>
                  <a:srgbClr val="FF0000"/>
                </a:solidFill>
              </a:rPr>
              <a:t>год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0017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699314"/>
              </p:ext>
            </p:extLst>
          </p:nvPr>
        </p:nvGraphicFramePr>
        <p:xfrm>
          <a:off x="683568" y="1484784"/>
          <a:ext cx="7408864" cy="495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2216"/>
                <a:gridCol w="1852216"/>
                <a:gridCol w="1852216"/>
                <a:gridCol w="185221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Показатели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исполнено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Общегосударственные</a:t>
                      </a:r>
                      <a:r>
                        <a:rPr lang="ru-RU" sz="1200" baseline="0" dirty="0" smtClean="0"/>
                        <a:t>  вопросы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1599,7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1327,7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83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</a:t>
                      </a:r>
                      <a:r>
                        <a:rPr lang="ru-RU" sz="1200" baseline="0" dirty="0" smtClean="0"/>
                        <a:t> оборона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68,3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68,3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безопасность</a:t>
                      </a:r>
                    </a:p>
                    <a:p>
                      <a:r>
                        <a:rPr lang="ru-RU" sz="1200" dirty="0" smtClean="0"/>
                        <a:t>И правоохранительная деятельность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 экономика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348,1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115,6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33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Жилищно – коммунальное </a:t>
                      </a:r>
                    </a:p>
                    <a:p>
                      <a:r>
                        <a:rPr lang="ru-RU" sz="1200" dirty="0" smtClean="0"/>
                        <a:t>хозяйство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Образование ( молодежная политика и оздоровление детей)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Культура,</a:t>
                      </a:r>
                      <a:r>
                        <a:rPr lang="ru-RU" sz="1200" baseline="0" dirty="0" smtClean="0"/>
                        <a:t> кинематография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820,6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562,0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68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Социальная</a:t>
                      </a:r>
                      <a:r>
                        <a:rPr lang="ru-RU" sz="1200" baseline="0" dirty="0" smtClean="0"/>
                        <a:t> политика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132,1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132,1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Всего расходов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2994,5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2227,8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74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FF0000"/>
                </a:solidFill>
              </a:rPr>
              <a:t>Исполнение расходов бюджета  муниципального образования «</a:t>
            </a:r>
            <a:r>
              <a:rPr lang="ru-RU" sz="1800" dirty="0" err="1" smtClean="0">
                <a:solidFill>
                  <a:srgbClr val="FF0000"/>
                </a:solidFill>
              </a:rPr>
              <a:t>Максимовский</a:t>
            </a:r>
            <a:r>
              <a:rPr lang="ru-RU" sz="1800" dirty="0" smtClean="0">
                <a:solidFill>
                  <a:srgbClr val="FF0000"/>
                </a:solidFill>
              </a:rPr>
              <a:t> сельсовет» </a:t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>Октябрьского района Амурской области за </a:t>
            </a:r>
            <a:r>
              <a:rPr lang="ru-RU" sz="1800" dirty="0" smtClean="0">
                <a:solidFill>
                  <a:srgbClr val="FF0000"/>
                </a:solidFill>
              </a:rPr>
              <a:t>2017 </a:t>
            </a:r>
            <a:r>
              <a:rPr lang="ru-RU" sz="1800" dirty="0" smtClean="0">
                <a:solidFill>
                  <a:srgbClr val="FF0000"/>
                </a:solidFill>
              </a:rPr>
              <a:t>год (</a:t>
            </a:r>
            <a:r>
              <a:rPr lang="ru-RU" sz="1800" dirty="0" err="1" smtClean="0">
                <a:solidFill>
                  <a:srgbClr val="FF0000"/>
                </a:solidFill>
              </a:rPr>
              <a:t>тыс.руб</a:t>
            </a:r>
            <a:r>
              <a:rPr lang="ru-RU" sz="1800" dirty="0" smtClean="0"/>
              <a:t>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74162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64055501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52552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Налоговые доходы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33849322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354714102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67744" y="1700808"/>
            <a:ext cx="3536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Налог на доходы физических лиц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6488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Налоговые доходы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52331872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283770646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95736" y="1988840"/>
            <a:ext cx="6051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Доходы от уплаты акцизов на дизельное топливо и бензин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482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Налоговые доходы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55645489"/>
              </p:ext>
            </p:extLst>
          </p:nvPr>
        </p:nvGraphicFramePr>
        <p:xfrm>
          <a:off x="67627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755521206"/>
              </p:ext>
            </p:extLst>
          </p:nvPr>
        </p:nvGraphicFramePr>
        <p:xfrm>
          <a:off x="4645025" y="267970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75656" y="1700808"/>
            <a:ext cx="4001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Единый сельскохозяйственный доход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82739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447</TotalTime>
  <Words>521</Words>
  <Application>Microsoft Office PowerPoint</Application>
  <PresentationFormat>Экран (4:3)</PresentationFormat>
  <Paragraphs>163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Волна</vt:lpstr>
      <vt:lpstr>БЮДЖЕТ ДЛЯ ГРАЖДАН</vt:lpstr>
      <vt:lpstr>Муниципальный 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vt:lpstr>
      <vt:lpstr>Основные параметры бюджета муниципального образования  « Максимовский сельсовет» Октябрьского района Амурской области за 2017 год</vt:lpstr>
      <vt:lpstr>Доходы бюджета муниципального  образования « Максимовский сельсовет» за 2017 год</vt:lpstr>
      <vt:lpstr>Исполнение расходов бюджета  муниципального образования «Максимовский сельсовет»  Октябрьского района Амурской области за 2017 год (тыс.руб)</vt:lpstr>
      <vt:lpstr>Презентация PowerPoint</vt:lpstr>
      <vt:lpstr>Налоговые доходы</vt:lpstr>
      <vt:lpstr>Налоговые доходы</vt:lpstr>
      <vt:lpstr>Налоговые доходы</vt:lpstr>
      <vt:lpstr>Налоговые доходы</vt:lpstr>
      <vt:lpstr>Неналоговые дохода</vt:lpstr>
      <vt:lpstr>Неналоговые средства</vt:lpstr>
      <vt:lpstr>Неналоговые доходы</vt:lpstr>
      <vt:lpstr>Безвозмедные поступления</vt:lpstr>
      <vt:lpstr>Презентация PowerPoint</vt:lpstr>
      <vt:lpstr>Общегосударственные вопросы</vt:lpstr>
      <vt:lpstr>Национальная безопасность и правоохранительная деятельность</vt:lpstr>
      <vt:lpstr>Национальная оборона</vt:lpstr>
      <vt:lpstr>Национальная экономика</vt:lpstr>
      <vt:lpstr>Национальная экономика</vt:lpstr>
      <vt:lpstr>Жилищно-коммунальное хозяйство</vt:lpstr>
      <vt:lpstr>Образование молодежная политика и оздоровление детей</vt:lpstr>
      <vt:lpstr>Культура , кинематография</vt:lpstr>
      <vt:lpstr>Социальная политика</vt:lpstr>
      <vt:lpstr>Физическая культура и спорт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Larisa</dc:creator>
  <cp:lastModifiedBy>Larisa</cp:lastModifiedBy>
  <cp:revision>49</cp:revision>
  <cp:lastPrinted>2017-04-14T02:36:51Z</cp:lastPrinted>
  <dcterms:created xsi:type="dcterms:W3CDTF">2015-12-28T04:15:06Z</dcterms:created>
  <dcterms:modified xsi:type="dcterms:W3CDTF">2018-05-07T06:09:00Z</dcterms:modified>
</cp:coreProperties>
</file>