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62" r:id="rId16"/>
    <p:sldId id="264" r:id="rId17"/>
    <p:sldId id="267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81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2017г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560.9</c:v>
                </c:pt>
                <c:pt idx="1">
                  <c:v>1.5</c:v>
                </c:pt>
                <c:pt idx="2">
                  <c:v>1870.5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7343360"/>
        <c:axId val="117344896"/>
        <c:axId val="0"/>
      </c:bar3DChart>
      <c:catAx>
        <c:axId val="11734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44896"/>
        <c:crosses val="autoZero"/>
        <c:auto val="1"/>
        <c:lblAlgn val="ctr"/>
        <c:lblOffset val="100"/>
        <c:noMultiLvlLbl val="0"/>
      </c:catAx>
      <c:valAx>
        <c:axId val="11734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43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39.200000000000003</c:v>
                </c:pt>
                <c:pt idx="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7361664"/>
        <c:axId val="117441280"/>
        <c:axId val="0"/>
      </c:bar3DChart>
      <c:catAx>
        <c:axId val="11736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41280"/>
        <c:crosses val="autoZero"/>
        <c:auto val="1"/>
        <c:lblAlgn val="ctr"/>
        <c:lblOffset val="100"/>
        <c:noMultiLvlLbl val="0"/>
      </c:catAx>
      <c:valAx>
        <c:axId val="11744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61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487872"/>
        <c:axId val="117489664"/>
        <c:axId val="0"/>
      </c:bar3DChart>
      <c:catAx>
        <c:axId val="11748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89664"/>
        <c:crosses val="autoZero"/>
        <c:auto val="1"/>
        <c:lblAlgn val="ctr"/>
        <c:lblOffset val="100"/>
        <c:noMultiLvlLbl val="0"/>
      </c:catAx>
      <c:valAx>
        <c:axId val="11748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487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06432"/>
        <c:axId val="117507968"/>
        <c:axId val="0"/>
      </c:bar3DChart>
      <c:catAx>
        <c:axId val="11750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507968"/>
        <c:crosses val="autoZero"/>
        <c:auto val="1"/>
        <c:lblAlgn val="ctr"/>
        <c:lblOffset val="100"/>
        <c:noMultiLvlLbl val="0"/>
      </c:catAx>
      <c:valAx>
        <c:axId val="11750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06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21792"/>
        <c:axId val="117531776"/>
        <c:axId val="0"/>
      </c:bar3DChart>
      <c:catAx>
        <c:axId val="117521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531776"/>
        <c:crosses val="autoZero"/>
        <c:auto val="1"/>
        <c:lblAlgn val="ctr"/>
        <c:lblOffset val="100"/>
        <c:noMultiLvlLbl val="0"/>
      </c:catAx>
      <c:valAx>
        <c:axId val="11753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21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1.8</c:v>
                </c:pt>
                <c:pt idx="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912640"/>
        <c:axId val="132914176"/>
        <c:axId val="0"/>
      </c:bar3DChart>
      <c:catAx>
        <c:axId val="13291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914176"/>
        <c:crosses val="autoZero"/>
        <c:auto val="1"/>
        <c:lblAlgn val="ctr"/>
        <c:lblOffset val="100"/>
        <c:noMultiLvlLbl val="0"/>
      </c:catAx>
      <c:valAx>
        <c:axId val="13291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12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1870.5</c:v>
                </c:pt>
                <c:pt idx="1">
                  <c:v>1870.5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944640"/>
        <c:axId val="132946176"/>
        <c:axId val="0"/>
      </c:bar3DChart>
      <c:catAx>
        <c:axId val="132944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946176"/>
        <c:crosses val="autoZero"/>
        <c:auto val="1"/>
        <c:lblAlgn val="ctr"/>
        <c:lblOffset val="100"/>
        <c:noMultiLvlLbl val="0"/>
      </c:catAx>
      <c:valAx>
        <c:axId val="132946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44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1802.2</c:v>
                </c:pt>
                <c:pt idx="1">
                  <c:v>1802.2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40512"/>
        <c:axId val="117850496"/>
        <c:axId val="0"/>
      </c:bar3DChart>
      <c:catAx>
        <c:axId val="11784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850496"/>
        <c:crosses val="autoZero"/>
        <c:auto val="1"/>
        <c:lblAlgn val="ctr"/>
        <c:lblOffset val="100"/>
        <c:noMultiLvlLbl val="0"/>
      </c:catAx>
      <c:valAx>
        <c:axId val="11785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40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2017г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1327.7</c:v>
                </c:pt>
                <c:pt idx="1">
                  <c:v>68.3</c:v>
                </c:pt>
                <c:pt idx="2">
                  <c:v>7</c:v>
                </c:pt>
                <c:pt idx="3">
                  <c:v>115.6</c:v>
                </c:pt>
                <c:pt idx="4">
                  <c:v>562</c:v>
                </c:pt>
                <c:pt idx="5">
                  <c:v>132.1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1599.7</c:v>
                </c:pt>
                <c:pt idx="1">
                  <c:v>1327.7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1758.2</c:v>
                </c:pt>
                <c:pt idx="1">
                  <c:v>1400.5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98656"/>
        <c:axId val="133000192"/>
      </c:barChart>
      <c:catAx>
        <c:axId val="132998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000192"/>
        <c:crosses val="autoZero"/>
        <c:auto val="1"/>
        <c:lblAlgn val="ctr"/>
        <c:lblOffset val="100"/>
        <c:noMultiLvlLbl val="0"/>
      </c:catAx>
      <c:valAx>
        <c:axId val="13300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98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150.30000000000001</c:v>
                </c:pt>
                <c:pt idx="1">
                  <c:v>152.69999999999999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87328"/>
        <c:axId val="48001408"/>
      </c:barChart>
      <c:catAx>
        <c:axId val="4798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48001408"/>
        <c:crosses val="autoZero"/>
        <c:auto val="1"/>
        <c:lblAlgn val="ctr"/>
        <c:lblOffset val="100"/>
        <c:noMultiLvlLbl val="0"/>
      </c:catAx>
      <c:valAx>
        <c:axId val="4800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8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6.6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01824"/>
        <c:axId val="134703360"/>
      </c:barChart>
      <c:catAx>
        <c:axId val="13470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03360"/>
        <c:crosses val="autoZero"/>
        <c:auto val="1"/>
        <c:lblAlgn val="ctr"/>
        <c:lblOffset val="100"/>
        <c:noMultiLvlLbl val="0"/>
      </c:catAx>
      <c:valAx>
        <c:axId val="13470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701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68.3</c:v>
                </c:pt>
                <c:pt idx="1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68.2</c:v>
                </c:pt>
                <c:pt idx="1">
                  <c:v>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86656"/>
        <c:axId val="134088192"/>
      </c:barChart>
      <c:catAx>
        <c:axId val="13408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088192"/>
        <c:crosses val="autoZero"/>
        <c:auto val="1"/>
        <c:lblAlgn val="ctr"/>
        <c:lblOffset val="100"/>
        <c:noMultiLvlLbl val="0"/>
      </c:catAx>
      <c:valAx>
        <c:axId val="13408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086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20.5</c:v>
                </c:pt>
                <c:pt idx="1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134109824"/>
        <c:axId val="134115712"/>
        <c:axId val="0"/>
      </c:bar3DChart>
      <c:catAx>
        <c:axId val="13410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34115712"/>
        <c:crosses val="autoZero"/>
        <c:auto val="1"/>
        <c:lblAlgn val="ctr"/>
        <c:lblOffset val="100"/>
        <c:noMultiLvlLbl val="0"/>
      </c:catAx>
      <c:valAx>
        <c:axId val="13411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109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19.7</c:v>
                </c:pt>
                <c:pt idx="1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4165248"/>
        <c:axId val="134166784"/>
        <c:axId val="134161280"/>
      </c:bar3DChart>
      <c:catAx>
        <c:axId val="13416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4166784"/>
        <c:crosses val="autoZero"/>
        <c:auto val="1"/>
        <c:lblAlgn val="ctr"/>
        <c:lblOffset val="100"/>
        <c:noMultiLvlLbl val="0"/>
      </c:catAx>
      <c:valAx>
        <c:axId val="134166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165248"/>
        <c:crosses val="autoZero"/>
        <c:crossBetween val="between"/>
      </c:valAx>
      <c:serAx>
        <c:axId val="13416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3416678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327.60000000000002</c:v>
                </c:pt>
                <c:pt idx="1">
                  <c:v>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210688"/>
        <c:axId val="134212224"/>
        <c:axId val="0"/>
      </c:bar3DChart>
      <c:catAx>
        <c:axId val="134210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4212224"/>
        <c:crosses val="autoZero"/>
        <c:auto val="1"/>
        <c:lblAlgn val="ctr"/>
        <c:lblOffset val="100"/>
        <c:noMultiLvlLbl val="0"/>
      </c:catAx>
      <c:valAx>
        <c:axId val="13421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10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1189.7</c:v>
                </c:pt>
                <c:pt idx="1">
                  <c:v>1082.5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269952"/>
        <c:axId val="134279936"/>
        <c:axId val="0"/>
      </c:bar3DChart>
      <c:catAx>
        <c:axId val="134269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279936"/>
        <c:crosses val="autoZero"/>
        <c:auto val="1"/>
        <c:lblAlgn val="ctr"/>
        <c:lblOffset val="100"/>
        <c:noMultiLvlLbl val="0"/>
      </c:catAx>
      <c:valAx>
        <c:axId val="13427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69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301952"/>
        <c:axId val="134316032"/>
        <c:axId val="0"/>
      </c:bar3DChart>
      <c:catAx>
        <c:axId val="134301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316032"/>
        <c:crosses val="autoZero"/>
        <c:auto val="1"/>
        <c:lblAlgn val="ctr"/>
        <c:lblOffset val="100"/>
        <c:noMultiLvlLbl val="0"/>
      </c:catAx>
      <c:valAx>
        <c:axId val="13431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01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336896"/>
        <c:axId val="134338432"/>
        <c:axId val="0"/>
      </c:bar3DChart>
      <c:catAx>
        <c:axId val="134336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338432"/>
        <c:crosses val="autoZero"/>
        <c:auto val="1"/>
        <c:lblAlgn val="ctr"/>
        <c:lblOffset val="100"/>
        <c:noMultiLvlLbl val="0"/>
      </c:catAx>
      <c:valAx>
        <c:axId val="13433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36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616832"/>
        <c:axId val="144618624"/>
        <c:axId val="0"/>
      </c:bar3DChart>
      <c:catAx>
        <c:axId val="144616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44618624"/>
        <c:crosses val="autoZero"/>
        <c:auto val="1"/>
        <c:lblAlgn val="ctr"/>
        <c:lblOffset val="100"/>
        <c:noMultiLvlLbl val="0"/>
      </c:catAx>
      <c:valAx>
        <c:axId val="14461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16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705024"/>
        <c:axId val="144706560"/>
        <c:axId val="0"/>
      </c:bar3DChart>
      <c:catAx>
        <c:axId val="14470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06560"/>
        <c:crosses val="autoZero"/>
        <c:auto val="1"/>
        <c:lblAlgn val="ctr"/>
        <c:lblOffset val="100"/>
        <c:noMultiLvlLbl val="0"/>
      </c:catAx>
      <c:valAx>
        <c:axId val="14470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05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</c:v>
                </c:pt>
                <c:pt idx="1">
                  <c:v>205.3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64544"/>
        <c:axId val="47966080"/>
      </c:barChart>
      <c:catAx>
        <c:axId val="4796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7966080"/>
        <c:crosses val="autoZero"/>
        <c:auto val="1"/>
        <c:lblAlgn val="ctr"/>
        <c:lblOffset val="100"/>
        <c:noMultiLvlLbl val="0"/>
      </c:catAx>
      <c:valAx>
        <c:axId val="4796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6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820.6</c:v>
                </c:pt>
                <c:pt idx="1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749312"/>
        <c:axId val="144750848"/>
        <c:axId val="0"/>
      </c:bar3DChart>
      <c:catAx>
        <c:axId val="14474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50848"/>
        <c:crosses val="autoZero"/>
        <c:auto val="1"/>
        <c:lblAlgn val="ctr"/>
        <c:lblOffset val="100"/>
        <c:noMultiLvlLbl val="0"/>
      </c:catAx>
      <c:valAx>
        <c:axId val="14475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49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460.7</c:v>
                </c:pt>
                <c:pt idx="1">
                  <c:v>459.1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673408"/>
        <c:axId val="144679296"/>
        <c:axId val="0"/>
      </c:bar3DChart>
      <c:catAx>
        <c:axId val="144673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679296"/>
        <c:crosses val="autoZero"/>
        <c:auto val="1"/>
        <c:lblAlgn val="ctr"/>
        <c:lblOffset val="100"/>
        <c:noMultiLvlLbl val="0"/>
      </c:catAx>
      <c:valAx>
        <c:axId val="14467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734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4701312"/>
        <c:axId val="144702848"/>
        <c:axId val="0"/>
      </c:bar3DChart>
      <c:catAx>
        <c:axId val="14470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02848"/>
        <c:crosses val="autoZero"/>
        <c:auto val="1"/>
        <c:lblAlgn val="ctr"/>
        <c:lblOffset val="100"/>
        <c:noMultiLvlLbl val="0"/>
      </c:catAx>
      <c:valAx>
        <c:axId val="14470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01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1474176"/>
        <c:axId val="151475712"/>
        <c:axId val="0"/>
      </c:bar3DChart>
      <c:catAx>
        <c:axId val="151474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1475712"/>
        <c:crosses val="autoZero"/>
        <c:auto val="1"/>
        <c:lblAlgn val="ctr"/>
        <c:lblOffset val="100"/>
        <c:noMultiLvlLbl val="0"/>
      </c:catAx>
      <c:valAx>
        <c:axId val="15147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474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489536"/>
        <c:axId val="151495424"/>
        <c:axId val="0"/>
      </c:bar3DChart>
      <c:catAx>
        <c:axId val="15148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1495424"/>
        <c:crosses val="autoZero"/>
        <c:auto val="1"/>
        <c:lblAlgn val="ctr"/>
        <c:lblOffset val="100"/>
        <c:noMultiLvlLbl val="0"/>
      </c:catAx>
      <c:valAx>
        <c:axId val="15149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489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139456"/>
        <c:axId val="151140992"/>
        <c:axId val="0"/>
      </c:bar3DChart>
      <c:catAx>
        <c:axId val="15113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51140992"/>
        <c:crosses val="autoZero"/>
        <c:auto val="1"/>
        <c:lblAlgn val="ctr"/>
        <c:lblOffset val="100"/>
        <c:noMultiLvlLbl val="0"/>
      </c:catAx>
      <c:valAx>
        <c:axId val="15114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1394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92576"/>
        <c:axId val="51194112"/>
        <c:axId val="0"/>
      </c:bar3DChart>
      <c:catAx>
        <c:axId val="5119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51194112"/>
        <c:crosses val="autoZero"/>
        <c:auto val="1"/>
        <c:lblAlgn val="ctr"/>
        <c:lblOffset val="100"/>
        <c:noMultiLvlLbl val="0"/>
      </c:catAx>
      <c:valAx>
        <c:axId val="5119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192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671.2</c:v>
                </c:pt>
                <c:pt idx="1">
                  <c:v>734.2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782336"/>
        <c:axId val="45429120"/>
        <c:axId val="0"/>
      </c:bar3DChart>
      <c:catAx>
        <c:axId val="4478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45429120"/>
        <c:crosses val="autoZero"/>
        <c:auto val="1"/>
        <c:lblAlgn val="ctr"/>
        <c:lblOffset val="100"/>
        <c:noMultiLvlLbl val="0"/>
      </c:catAx>
      <c:valAx>
        <c:axId val="4542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82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82.7</c:v>
                </c:pt>
                <c:pt idx="1">
                  <c:v>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928448"/>
        <c:axId val="47929984"/>
        <c:axId val="0"/>
      </c:bar3DChart>
      <c:catAx>
        <c:axId val="4792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47929984"/>
        <c:crosses val="autoZero"/>
        <c:auto val="1"/>
        <c:lblAlgn val="ctr"/>
        <c:lblOffset val="100"/>
        <c:noMultiLvlLbl val="0"/>
      </c:catAx>
      <c:valAx>
        <c:axId val="4792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2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191.8</c:v>
                </c:pt>
                <c:pt idx="1">
                  <c:v>192.2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942720"/>
        <c:axId val="52944256"/>
        <c:axId val="0"/>
      </c:bar3DChart>
      <c:catAx>
        <c:axId val="5294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52944256"/>
        <c:crosses val="autoZero"/>
        <c:auto val="1"/>
        <c:lblAlgn val="ctr"/>
        <c:lblOffset val="100"/>
        <c:noMultiLvlLbl val="0"/>
      </c:catAx>
      <c:valAx>
        <c:axId val="5294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94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317.60000000000002</c:v>
                </c:pt>
                <c:pt idx="1">
                  <c:v>325.5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53728"/>
        <c:axId val="110155264"/>
        <c:axId val="0"/>
      </c:bar3DChart>
      <c:catAx>
        <c:axId val="11015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155264"/>
        <c:crosses val="autoZero"/>
        <c:auto val="1"/>
        <c:lblAlgn val="ctr"/>
        <c:lblOffset val="100"/>
        <c:noMultiLvlLbl val="0"/>
      </c:catAx>
      <c:valAx>
        <c:axId val="11015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15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115.5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589824"/>
        <c:axId val="110591360"/>
        <c:axId val="0"/>
      </c:bar3DChart>
      <c:catAx>
        <c:axId val="11058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10591360"/>
        <c:crosses val="autoZero"/>
        <c:auto val="1"/>
        <c:lblAlgn val="ctr"/>
        <c:lblOffset val="100"/>
        <c:noMultiLvlLbl val="0"/>
      </c:catAx>
      <c:valAx>
        <c:axId val="11059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589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 решению </a:t>
            </a:r>
            <a:r>
              <a:rPr lang="ru-RU" dirty="0" smtClean="0"/>
              <a:t> </a:t>
            </a:r>
            <a:r>
              <a:rPr lang="ru-RU" dirty="0" smtClean="0"/>
              <a:t>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2017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ПРОЕКТ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</a:t>
            </a:r>
            <a:r>
              <a:rPr lang="ru-RU" dirty="0" smtClean="0">
                <a:solidFill>
                  <a:srgbClr val="FF0000"/>
                </a:solidFill>
              </a:rPr>
              <a:t>ДЛЯ ГРАЖДАН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0968184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0144403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706762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036075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средства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1677244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3145665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37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Средства самообложения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1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6470911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0356611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Безвозмедные</a:t>
            </a:r>
            <a:r>
              <a:rPr lang="ru-RU" dirty="0" smtClean="0">
                <a:solidFill>
                  <a:srgbClr val="FF0000"/>
                </a:solidFill>
              </a:rPr>
              <a:t>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3094209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2798119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38941250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6824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04417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14167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коммесариаты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6537886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8645265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уничтожения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6760406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3346973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2361631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3054394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молодежная политика и оздоровление детей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4755349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2146752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77281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проведение мероприятий для детей и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9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0868383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7821049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9181458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3536613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5635720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8007298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700808"/>
            <a:ext cx="492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содержание методистов по спорту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949891"/>
              </p:ext>
            </p:extLst>
          </p:nvPr>
        </p:nvGraphicFramePr>
        <p:xfrm>
          <a:off x="457200" y="1524000"/>
          <a:ext cx="822960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2990"/>
                <a:gridCol w="2319562"/>
                <a:gridCol w="17996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101570" marR="1015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2422,3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2432,9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101570" marR="1015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551,7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562,4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 marL="101570" marR="1015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2994,5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2227,8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 marL="101570" marR="1015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572,2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-205,1</a:t>
                      </a:r>
                      <a:endParaRPr lang="ru-RU" dirty="0"/>
                    </a:p>
                  </a:txBody>
                  <a:tcPr marL="101570" marR="1015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1570" marR="10157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2017 год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2422,3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2432,9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560,9 </a:t>
            </a:r>
            <a:r>
              <a:rPr lang="ru-RU" dirty="0" err="1" smtClean="0"/>
              <a:t>тыс.руб</a:t>
            </a:r>
            <a:r>
              <a:rPr lang="ru-RU" dirty="0" smtClean="0"/>
              <a:t>.      1,5 </a:t>
            </a:r>
            <a:r>
              <a:rPr lang="ru-RU" dirty="0" err="1" smtClean="0"/>
              <a:t>тыс.руб</a:t>
            </a:r>
            <a:r>
              <a:rPr lang="ru-RU" dirty="0" smtClean="0"/>
              <a:t>        </a:t>
            </a:r>
            <a:r>
              <a:rPr lang="ru-RU" dirty="0"/>
              <a:t> </a:t>
            </a:r>
            <a:r>
              <a:rPr lang="ru-RU" dirty="0" smtClean="0"/>
              <a:t>  1870,5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2017 год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99314"/>
              </p:ext>
            </p:extLst>
          </p:nvPr>
        </p:nvGraphicFramePr>
        <p:xfrm>
          <a:off x="683568" y="1484784"/>
          <a:ext cx="7408864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1599,7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348,1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562,0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2994,5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2227,8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2017 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405550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3849322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4714102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2331872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3770646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1988840"/>
            <a:ext cx="605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уплаты акцизов на дизельное топливо и бензин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8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5645489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5521206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449</TotalTime>
  <Words>501</Words>
  <Application>Microsoft Office PowerPoint</Application>
  <PresentationFormat>Экран (4:3)</PresentationFormat>
  <Paragraphs>163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ПРОЕКТ  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2017 год</vt:lpstr>
      <vt:lpstr>Доходы бюджета муниципального  образования « Максимовский сельсовет» за 2017 год</vt:lpstr>
      <vt:lpstr>Исполнение расходов бюджета  муниципального образования «Максимовский сельсовет»  Октябрьского района Амурской области за 2017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средства</vt:lpstr>
      <vt:lpstr>Неналоговые доходы</vt:lpstr>
      <vt:lpstr>Безвозмедные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Образование молодежная политика и оздоровление детей</vt:lpstr>
      <vt:lpstr>Культура , кинематография</vt:lpstr>
      <vt:lpstr>Социальная политика</vt:lpstr>
      <vt:lpstr>Физическая культура и спорт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50</cp:revision>
  <cp:lastPrinted>2017-04-14T02:36:51Z</cp:lastPrinted>
  <dcterms:created xsi:type="dcterms:W3CDTF">2015-12-28T04:15:06Z</dcterms:created>
  <dcterms:modified xsi:type="dcterms:W3CDTF">2018-05-07T07:05:16Z</dcterms:modified>
</cp:coreProperties>
</file>