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1" r:id="rId6"/>
    <p:sldId id="263" r:id="rId7"/>
    <p:sldId id="273" r:id="rId8"/>
    <p:sldId id="274" r:id="rId9"/>
    <p:sldId id="275" r:id="rId10"/>
    <p:sldId id="276" r:id="rId11"/>
    <p:sldId id="277" r:id="rId12"/>
    <p:sldId id="279" r:id="rId13"/>
    <p:sldId id="278" r:id="rId14"/>
    <p:sldId id="280" r:id="rId15"/>
    <p:sldId id="262" r:id="rId16"/>
    <p:sldId id="264" r:id="rId17"/>
    <p:sldId id="267" r:id="rId18"/>
    <p:sldId id="265" r:id="rId19"/>
    <p:sldId id="266" r:id="rId20"/>
    <p:sldId id="268" r:id="rId21"/>
    <p:sldId id="269" r:id="rId22"/>
    <p:sldId id="270" r:id="rId23"/>
    <p:sldId id="271" r:id="rId24"/>
    <p:sldId id="272" r:id="rId25"/>
    <p:sldId id="281" r:id="rId26"/>
    <p:sldId id="282" r:id="rId2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Исполнение доходов за 2016г. (тыс.руб.)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2016г.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1247.2</c:v>
                </c:pt>
                <c:pt idx="1">
                  <c:v>50.8</c:v>
                </c:pt>
                <c:pt idx="2">
                  <c:v>1802.2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48.5</c:v>
                </c:pt>
                <c:pt idx="1">
                  <c:v>48.5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47187968"/>
        <c:axId val="147189760"/>
        <c:axId val="0"/>
      </c:bar3DChart>
      <c:catAx>
        <c:axId val="147187968"/>
        <c:scaling>
          <c:orientation val="minMax"/>
        </c:scaling>
        <c:delete val="0"/>
        <c:axPos val="b"/>
        <c:majorTickMark val="out"/>
        <c:minorTickMark val="none"/>
        <c:tickLblPos val="nextTo"/>
        <c:crossAx val="147189760"/>
        <c:crosses val="autoZero"/>
        <c:auto val="1"/>
        <c:lblAlgn val="ctr"/>
        <c:lblOffset val="100"/>
        <c:noMultiLvlLbl val="0"/>
      </c:catAx>
      <c:valAx>
        <c:axId val="147189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1879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39.200000000000003</c:v>
                </c:pt>
                <c:pt idx="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48590976"/>
        <c:axId val="148592512"/>
        <c:axId val="0"/>
      </c:bar3DChart>
      <c:catAx>
        <c:axId val="148590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48592512"/>
        <c:crosses val="autoZero"/>
        <c:auto val="1"/>
        <c:lblAlgn val="ctr"/>
        <c:lblOffset val="100"/>
        <c:noMultiLvlLbl val="0"/>
      </c:catAx>
      <c:valAx>
        <c:axId val="148592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5909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8970880"/>
        <c:axId val="148972672"/>
        <c:axId val="0"/>
      </c:bar3DChart>
      <c:catAx>
        <c:axId val="148970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48972672"/>
        <c:crosses val="autoZero"/>
        <c:auto val="1"/>
        <c:lblAlgn val="ctr"/>
        <c:lblOffset val="100"/>
        <c:noMultiLvlLbl val="0"/>
      </c:catAx>
      <c:valAx>
        <c:axId val="148972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9708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4.9000000000000004</c:v>
                </c:pt>
                <c:pt idx="1">
                  <c:v>4.9000000000000004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8989440"/>
        <c:axId val="148990976"/>
        <c:axId val="0"/>
      </c:bar3DChart>
      <c:catAx>
        <c:axId val="148989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48990976"/>
        <c:crosses val="autoZero"/>
        <c:auto val="1"/>
        <c:lblAlgn val="ctr"/>
        <c:lblOffset val="100"/>
        <c:noMultiLvlLbl val="0"/>
      </c:catAx>
      <c:valAx>
        <c:axId val="148990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989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9017344"/>
        <c:axId val="149018880"/>
        <c:axId val="0"/>
      </c:bar3DChart>
      <c:catAx>
        <c:axId val="149017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49018880"/>
        <c:crosses val="autoZero"/>
        <c:auto val="1"/>
        <c:lblAlgn val="ctr"/>
        <c:lblOffset val="100"/>
        <c:noMultiLvlLbl val="0"/>
      </c:catAx>
      <c:valAx>
        <c:axId val="149018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017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1.8</c:v>
                </c:pt>
                <c:pt idx="1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8937344"/>
        <c:axId val="148943232"/>
        <c:axId val="0"/>
      </c:bar3DChart>
      <c:catAx>
        <c:axId val="148937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48943232"/>
        <c:crosses val="autoZero"/>
        <c:auto val="1"/>
        <c:lblAlgn val="ctr"/>
        <c:lblOffset val="100"/>
        <c:noMultiLvlLbl val="0"/>
      </c:catAx>
      <c:valAx>
        <c:axId val="148943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937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1412.3</c:v>
                </c:pt>
                <c:pt idx="1">
                  <c:v>1412.3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9030784"/>
        <c:axId val="149032320"/>
        <c:axId val="0"/>
      </c:bar3DChart>
      <c:catAx>
        <c:axId val="149030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49032320"/>
        <c:crosses val="autoZero"/>
        <c:auto val="1"/>
        <c:lblAlgn val="ctr"/>
        <c:lblOffset val="100"/>
        <c:noMultiLvlLbl val="0"/>
      </c:catAx>
      <c:valAx>
        <c:axId val="149032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0307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1802.2</c:v>
                </c:pt>
                <c:pt idx="1">
                  <c:v>1802.2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9078016"/>
        <c:axId val="149079552"/>
        <c:axId val="0"/>
      </c:bar3DChart>
      <c:catAx>
        <c:axId val="149078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49079552"/>
        <c:crosses val="autoZero"/>
        <c:auto val="1"/>
        <c:lblAlgn val="ctr"/>
        <c:lblOffset val="100"/>
        <c:noMultiLvlLbl val="0"/>
      </c:catAx>
      <c:valAx>
        <c:axId val="149079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078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Исполнение расходов</a:t>
            </a:r>
            <a:r>
              <a:rPr lang="ru-RU" baseline="0" dirty="0" smtClean="0"/>
              <a:t> за </a:t>
            </a:r>
            <a:r>
              <a:rPr lang="ru-RU" dirty="0" smtClean="0"/>
              <a:t> 2016г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Благоустройство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1400.5</c:v>
                </c:pt>
                <c:pt idx="1">
                  <c:v>68.2</c:v>
                </c:pt>
                <c:pt idx="2">
                  <c:v>6.6</c:v>
                </c:pt>
                <c:pt idx="3">
                  <c:v>1102.3</c:v>
                </c:pt>
                <c:pt idx="4">
                  <c:v>459.1</c:v>
                </c:pt>
                <c:pt idx="5">
                  <c:v>132.1</c:v>
                </c:pt>
                <c:pt idx="6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1419.4</c:v>
                </c:pt>
                <c:pt idx="1">
                  <c:v>1338.2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1758.2</c:v>
                </c:pt>
                <c:pt idx="1">
                  <c:v>1400.5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579264"/>
        <c:axId val="155849088"/>
      </c:barChart>
      <c:catAx>
        <c:axId val="151579264"/>
        <c:scaling>
          <c:orientation val="minMax"/>
        </c:scaling>
        <c:delete val="0"/>
        <c:axPos val="b"/>
        <c:majorTickMark val="out"/>
        <c:minorTickMark val="none"/>
        <c:tickLblPos val="nextTo"/>
        <c:crossAx val="155849088"/>
        <c:crosses val="autoZero"/>
        <c:auto val="1"/>
        <c:lblAlgn val="ctr"/>
        <c:lblOffset val="100"/>
        <c:noMultiLvlLbl val="0"/>
      </c:catAx>
      <c:valAx>
        <c:axId val="155849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5792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192.4</c:v>
                </c:pt>
                <c:pt idx="1">
                  <c:v>205.2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666944"/>
        <c:axId val="53668480"/>
      </c:barChart>
      <c:catAx>
        <c:axId val="53666944"/>
        <c:scaling>
          <c:orientation val="minMax"/>
        </c:scaling>
        <c:delete val="0"/>
        <c:axPos val="b"/>
        <c:majorTickMark val="out"/>
        <c:minorTickMark val="none"/>
        <c:tickLblPos val="nextTo"/>
        <c:crossAx val="53668480"/>
        <c:crosses val="autoZero"/>
        <c:auto val="1"/>
        <c:lblAlgn val="ctr"/>
        <c:lblOffset val="100"/>
        <c:noMultiLvlLbl val="0"/>
      </c:catAx>
      <c:valAx>
        <c:axId val="5366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666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 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6.6</c:v>
                </c:pt>
                <c:pt idx="1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224576"/>
        <c:axId val="161226112"/>
      </c:barChart>
      <c:catAx>
        <c:axId val="161224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61226112"/>
        <c:crosses val="autoZero"/>
        <c:auto val="1"/>
        <c:lblAlgn val="ctr"/>
        <c:lblOffset val="100"/>
        <c:noMultiLvlLbl val="0"/>
      </c:catAx>
      <c:valAx>
        <c:axId val="16122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2245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67.7</c:v>
                </c:pt>
                <c:pt idx="1">
                  <c:v>67.7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68.2</c:v>
                </c:pt>
                <c:pt idx="1">
                  <c:v>68.2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260672"/>
        <c:axId val="161262208"/>
      </c:barChart>
      <c:catAx>
        <c:axId val="161260672"/>
        <c:scaling>
          <c:orientation val="minMax"/>
        </c:scaling>
        <c:delete val="0"/>
        <c:axPos val="b"/>
        <c:majorTickMark val="out"/>
        <c:minorTickMark val="none"/>
        <c:tickLblPos val="nextTo"/>
        <c:crossAx val="161262208"/>
        <c:crosses val="autoZero"/>
        <c:auto val="1"/>
        <c:lblAlgn val="ctr"/>
        <c:lblOffset val="100"/>
        <c:noMultiLvlLbl val="0"/>
      </c:catAx>
      <c:valAx>
        <c:axId val="161262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260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pyramid"/>
        <c:axId val="59449344"/>
        <c:axId val="59450880"/>
        <c:axId val="0"/>
      </c:bar3DChart>
      <c:catAx>
        <c:axId val="59449344"/>
        <c:scaling>
          <c:orientation val="minMax"/>
        </c:scaling>
        <c:delete val="0"/>
        <c:axPos val="b"/>
        <c:majorTickMark val="out"/>
        <c:minorTickMark val="none"/>
        <c:tickLblPos val="nextTo"/>
        <c:crossAx val="59450880"/>
        <c:crosses val="autoZero"/>
        <c:auto val="1"/>
        <c:lblAlgn val="ctr"/>
        <c:lblOffset val="100"/>
        <c:noMultiLvlLbl val="0"/>
      </c:catAx>
      <c:valAx>
        <c:axId val="59450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449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19.7</c:v>
                </c:pt>
                <c:pt idx="1">
                  <c:v>19.7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504512"/>
        <c:axId val="59506048"/>
        <c:axId val="0"/>
      </c:bar3DChart>
      <c:catAx>
        <c:axId val="59504512"/>
        <c:scaling>
          <c:orientation val="minMax"/>
        </c:scaling>
        <c:delete val="0"/>
        <c:axPos val="b"/>
        <c:majorTickMark val="out"/>
        <c:minorTickMark val="none"/>
        <c:tickLblPos val="nextTo"/>
        <c:crossAx val="59506048"/>
        <c:crosses val="autoZero"/>
        <c:auto val="1"/>
        <c:lblAlgn val="ctr"/>
        <c:lblOffset val="100"/>
        <c:noMultiLvlLbl val="0"/>
      </c:catAx>
      <c:valAx>
        <c:axId val="59506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504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881.7</c:v>
                </c:pt>
                <c:pt idx="1">
                  <c:v>383.8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1186944"/>
        <c:axId val="161188480"/>
        <c:axId val="0"/>
      </c:bar3DChart>
      <c:catAx>
        <c:axId val="161186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61188480"/>
        <c:crosses val="autoZero"/>
        <c:auto val="1"/>
        <c:lblAlgn val="ctr"/>
        <c:lblOffset val="100"/>
        <c:noMultiLvlLbl val="0"/>
      </c:catAx>
      <c:valAx>
        <c:axId val="16118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1869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1189.7</c:v>
                </c:pt>
                <c:pt idx="1">
                  <c:v>1082.5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1205248"/>
        <c:axId val="59339520"/>
        <c:axId val="0"/>
      </c:bar3DChart>
      <c:catAx>
        <c:axId val="161205248"/>
        <c:scaling>
          <c:orientation val="minMax"/>
        </c:scaling>
        <c:delete val="0"/>
        <c:axPos val="b"/>
        <c:majorTickMark val="out"/>
        <c:minorTickMark val="none"/>
        <c:tickLblPos val="nextTo"/>
        <c:crossAx val="59339520"/>
        <c:crosses val="autoZero"/>
        <c:auto val="1"/>
        <c:lblAlgn val="ctr"/>
        <c:lblOffset val="100"/>
        <c:noMultiLvlLbl val="0"/>
      </c:catAx>
      <c:valAx>
        <c:axId val="59339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2052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0.5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365632"/>
        <c:axId val="59367424"/>
        <c:axId val="0"/>
      </c:bar3DChart>
      <c:catAx>
        <c:axId val="59365632"/>
        <c:scaling>
          <c:orientation val="minMax"/>
        </c:scaling>
        <c:delete val="0"/>
        <c:axPos val="b"/>
        <c:majorTickMark val="out"/>
        <c:minorTickMark val="none"/>
        <c:tickLblPos val="nextTo"/>
        <c:crossAx val="59367424"/>
        <c:crosses val="autoZero"/>
        <c:auto val="1"/>
        <c:lblAlgn val="ctr"/>
        <c:lblOffset val="100"/>
        <c:noMultiLvlLbl val="0"/>
      </c:catAx>
      <c:valAx>
        <c:axId val="5936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3656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5.0999999999999996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208064"/>
        <c:axId val="59209600"/>
        <c:axId val="0"/>
      </c:bar3DChart>
      <c:catAx>
        <c:axId val="59208064"/>
        <c:scaling>
          <c:orientation val="minMax"/>
        </c:scaling>
        <c:delete val="0"/>
        <c:axPos val="b"/>
        <c:majorTickMark val="out"/>
        <c:minorTickMark val="none"/>
        <c:tickLblPos val="nextTo"/>
        <c:crossAx val="59209600"/>
        <c:crosses val="autoZero"/>
        <c:auto val="1"/>
        <c:lblAlgn val="ctr"/>
        <c:lblOffset val="100"/>
        <c:noMultiLvlLbl val="0"/>
      </c:catAx>
      <c:valAx>
        <c:axId val="59209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2080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227520"/>
        <c:axId val="59798656"/>
        <c:axId val="0"/>
      </c:bar3DChart>
      <c:catAx>
        <c:axId val="59227520"/>
        <c:scaling>
          <c:orientation val="minMax"/>
        </c:scaling>
        <c:delete val="0"/>
        <c:axPos val="b"/>
        <c:majorTickMark val="out"/>
        <c:minorTickMark val="none"/>
        <c:tickLblPos val="nextTo"/>
        <c:crossAx val="59798656"/>
        <c:crosses val="autoZero"/>
        <c:auto val="1"/>
        <c:lblAlgn val="ctr"/>
        <c:lblOffset val="100"/>
        <c:noMultiLvlLbl val="0"/>
      </c:catAx>
      <c:valAx>
        <c:axId val="5979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2275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0.5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823616"/>
        <c:axId val="59825152"/>
        <c:axId val="0"/>
      </c:bar3DChart>
      <c:catAx>
        <c:axId val="59823616"/>
        <c:scaling>
          <c:orientation val="minMax"/>
        </c:scaling>
        <c:delete val="0"/>
        <c:axPos val="b"/>
        <c:majorTickMark val="out"/>
        <c:minorTickMark val="none"/>
        <c:tickLblPos val="nextTo"/>
        <c:crossAx val="59825152"/>
        <c:crosses val="autoZero"/>
        <c:auto val="1"/>
        <c:lblAlgn val="ctr"/>
        <c:lblOffset val="100"/>
        <c:noMultiLvlLbl val="0"/>
      </c:catAx>
      <c:valAx>
        <c:axId val="59825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8236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192</c:v>
                </c:pt>
                <c:pt idx="1">
                  <c:v>205.3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337920"/>
        <c:axId val="58339712"/>
      </c:barChart>
      <c:catAx>
        <c:axId val="58337920"/>
        <c:scaling>
          <c:orientation val="minMax"/>
        </c:scaling>
        <c:delete val="0"/>
        <c:axPos val="b"/>
        <c:majorTickMark val="out"/>
        <c:minorTickMark val="none"/>
        <c:tickLblPos val="nextTo"/>
        <c:crossAx val="58339712"/>
        <c:crosses val="autoZero"/>
        <c:auto val="1"/>
        <c:lblAlgn val="ctr"/>
        <c:lblOffset val="100"/>
        <c:noMultiLvlLbl val="0"/>
      </c:catAx>
      <c:valAx>
        <c:axId val="58339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337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 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347.8</c:v>
                </c:pt>
                <c:pt idx="1">
                  <c:v>347.7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417728"/>
        <c:axId val="59419264"/>
        <c:axId val="0"/>
      </c:bar3DChart>
      <c:catAx>
        <c:axId val="59417728"/>
        <c:scaling>
          <c:orientation val="minMax"/>
        </c:scaling>
        <c:delete val="0"/>
        <c:axPos val="b"/>
        <c:majorTickMark val="out"/>
        <c:minorTickMark val="none"/>
        <c:tickLblPos val="nextTo"/>
        <c:crossAx val="59419264"/>
        <c:crosses val="autoZero"/>
        <c:auto val="1"/>
        <c:lblAlgn val="ctr"/>
        <c:lblOffset val="100"/>
        <c:noMultiLvlLbl val="0"/>
      </c:catAx>
      <c:valAx>
        <c:axId val="59419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417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460.7</c:v>
                </c:pt>
                <c:pt idx="1">
                  <c:v>459.1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534336"/>
        <c:axId val="59536128"/>
        <c:axId val="0"/>
      </c:bar3DChart>
      <c:catAx>
        <c:axId val="59534336"/>
        <c:scaling>
          <c:orientation val="minMax"/>
        </c:scaling>
        <c:delete val="0"/>
        <c:axPos val="b"/>
        <c:majorTickMark val="out"/>
        <c:minorTickMark val="none"/>
        <c:tickLblPos val="nextTo"/>
        <c:crossAx val="59536128"/>
        <c:crosses val="autoZero"/>
        <c:auto val="1"/>
        <c:lblAlgn val="ctr"/>
        <c:lblOffset val="100"/>
        <c:noMultiLvlLbl val="0"/>
      </c:catAx>
      <c:valAx>
        <c:axId val="59536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534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132.1</c:v>
                </c:pt>
                <c:pt idx="1">
                  <c:v>132.1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59566336"/>
        <c:axId val="59568128"/>
        <c:axId val="0"/>
      </c:bar3DChart>
      <c:catAx>
        <c:axId val="59566336"/>
        <c:scaling>
          <c:orientation val="minMax"/>
        </c:scaling>
        <c:delete val="0"/>
        <c:axPos val="b"/>
        <c:majorTickMark val="out"/>
        <c:minorTickMark val="none"/>
        <c:tickLblPos val="nextTo"/>
        <c:crossAx val="59568128"/>
        <c:crosses val="autoZero"/>
        <c:auto val="1"/>
        <c:lblAlgn val="ctr"/>
        <c:lblOffset val="100"/>
        <c:noMultiLvlLbl val="0"/>
      </c:catAx>
      <c:valAx>
        <c:axId val="59568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566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132.1</c:v>
                </c:pt>
                <c:pt idx="1">
                  <c:v>132.1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0105088"/>
        <c:axId val="60106624"/>
        <c:axId val="0"/>
      </c:bar3DChart>
      <c:catAx>
        <c:axId val="60105088"/>
        <c:scaling>
          <c:orientation val="minMax"/>
        </c:scaling>
        <c:delete val="0"/>
        <c:axPos val="b"/>
        <c:majorTickMark val="out"/>
        <c:minorTickMark val="none"/>
        <c:tickLblPos val="nextTo"/>
        <c:crossAx val="60106624"/>
        <c:crosses val="autoZero"/>
        <c:auto val="1"/>
        <c:lblAlgn val="ctr"/>
        <c:lblOffset val="100"/>
        <c:noMultiLvlLbl val="0"/>
      </c:catAx>
      <c:valAx>
        <c:axId val="60106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1050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51.3</c:v>
                </c:pt>
                <c:pt idx="1">
                  <c:v>40.299999999999997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0120448"/>
        <c:axId val="60122240"/>
        <c:axId val="0"/>
      </c:bar3DChart>
      <c:catAx>
        <c:axId val="60120448"/>
        <c:scaling>
          <c:orientation val="minMax"/>
        </c:scaling>
        <c:delete val="0"/>
        <c:axPos val="b"/>
        <c:majorTickMark val="out"/>
        <c:minorTickMark val="none"/>
        <c:tickLblPos val="nextTo"/>
        <c:crossAx val="60122240"/>
        <c:crosses val="autoZero"/>
        <c:auto val="1"/>
        <c:lblAlgn val="ctr"/>
        <c:lblOffset val="100"/>
        <c:noMultiLvlLbl val="0"/>
      </c:catAx>
      <c:valAx>
        <c:axId val="60122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1204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0151296"/>
        <c:axId val="60152832"/>
        <c:axId val="0"/>
      </c:bar3DChart>
      <c:catAx>
        <c:axId val="60151296"/>
        <c:scaling>
          <c:orientation val="minMax"/>
        </c:scaling>
        <c:delete val="0"/>
        <c:axPos val="b"/>
        <c:majorTickMark val="out"/>
        <c:minorTickMark val="none"/>
        <c:tickLblPos val="nextTo"/>
        <c:crossAx val="60152832"/>
        <c:crosses val="autoZero"/>
        <c:auto val="1"/>
        <c:lblAlgn val="ctr"/>
        <c:lblOffset val="100"/>
        <c:noMultiLvlLbl val="0"/>
      </c:catAx>
      <c:valAx>
        <c:axId val="60152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1512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465.6</c:v>
                </c:pt>
                <c:pt idx="1">
                  <c:v>486.2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8443264"/>
        <c:axId val="58444800"/>
        <c:axId val="0"/>
      </c:bar3DChart>
      <c:catAx>
        <c:axId val="58443264"/>
        <c:scaling>
          <c:orientation val="minMax"/>
        </c:scaling>
        <c:delete val="0"/>
        <c:axPos val="b"/>
        <c:majorTickMark val="out"/>
        <c:minorTickMark val="none"/>
        <c:tickLblPos val="nextTo"/>
        <c:crossAx val="58444800"/>
        <c:crosses val="autoZero"/>
        <c:auto val="1"/>
        <c:lblAlgn val="ctr"/>
        <c:lblOffset val="100"/>
        <c:noMultiLvlLbl val="0"/>
      </c:catAx>
      <c:valAx>
        <c:axId val="58444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443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671.2</c:v>
                </c:pt>
                <c:pt idx="1">
                  <c:v>734.2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8194944"/>
        <c:axId val="58241792"/>
        <c:axId val="0"/>
      </c:bar3DChart>
      <c:catAx>
        <c:axId val="58194944"/>
        <c:scaling>
          <c:orientation val="minMax"/>
        </c:scaling>
        <c:delete val="0"/>
        <c:axPos val="b"/>
        <c:majorTickMark val="out"/>
        <c:minorTickMark val="none"/>
        <c:tickLblPos val="nextTo"/>
        <c:crossAx val="58241792"/>
        <c:crosses val="autoZero"/>
        <c:auto val="1"/>
        <c:lblAlgn val="ctr"/>
        <c:lblOffset val="100"/>
        <c:noMultiLvlLbl val="0"/>
      </c:catAx>
      <c:valAx>
        <c:axId val="58241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194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24.5</c:v>
                </c:pt>
                <c:pt idx="1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8176256"/>
        <c:axId val="58248192"/>
        <c:axId val="0"/>
      </c:bar3DChart>
      <c:catAx>
        <c:axId val="58176256"/>
        <c:scaling>
          <c:orientation val="minMax"/>
        </c:scaling>
        <c:delete val="0"/>
        <c:axPos val="b"/>
        <c:majorTickMark val="out"/>
        <c:minorTickMark val="none"/>
        <c:tickLblPos val="nextTo"/>
        <c:crossAx val="58248192"/>
        <c:crosses val="autoZero"/>
        <c:auto val="1"/>
        <c:lblAlgn val="ctr"/>
        <c:lblOffset val="100"/>
        <c:noMultiLvlLbl val="0"/>
      </c:catAx>
      <c:valAx>
        <c:axId val="58248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1762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191.8</c:v>
                </c:pt>
                <c:pt idx="1">
                  <c:v>192.2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8607488"/>
        <c:axId val="58626432"/>
        <c:axId val="0"/>
      </c:bar3DChart>
      <c:catAx>
        <c:axId val="58607488"/>
        <c:scaling>
          <c:orientation val="minMax"/>
        </c:scaling>
        <c:delete val="0"/>
        <c:axPos val="b"/>
        <c:majorTickMark val="out"/>
        <c:minorTickMark val="none"/>
        <c:tickLblPos val="nextTo"/>
        <c:crossAx val="58626432"/>
        <c:crosses val="autoZero"/>
        <c:auto val="1"/>
        <c:lblAlgn val="ctr"/>
        <c:lblOffset val="100"/>
        <c:noMultiLvlLbl val="0"/>
      </c:catAx>
      <c:valAx>
        <c:axId val="58626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607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156.5</c:v>
                </c:pt>
                <c:pt idx="1">
                  <c:v>161.9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560128"/>
        <c:axId val="146561664"/>
        <c:axId val="0"/>
      </c:bar3DChart>
      <c:catAx>
        <c:axId val="146560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46561664"/>
        <c:crosses val="autoZero"/>
        <c:auto val="1"/>
        <c:lblAlgn val="ctr"/>
        <c:lblOffset val="100"/>
        <c:noMultiLvlLbl val="0"/>
      </c:catAx>
      <c:valAx>
        <c:axId val="14656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5601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114</c:v>
                </c:pt>
                <c:pt idx="1">
                  <c:v>115.5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594816"/>
        <c:axId val="146596608"/>
        <c:axId val="0"/>
      </c:bar3DChart>
      <c:catAx>
        <c:axId val="146594816"/>
        <c:scaling>
          <c:orientation val="minMax"/>
        </c:scaling>
        <c:delete val="0"/>
        <c:axPos val="b"/>
        <c:majorTickMark val="out"/>
        <c:minorTickMark val="none"/>
        <c:tickLblPos val="nextTo"/>
        <c:crossAx val="146596608"/>
        <c:crosses val="autoZero"/>
        <c:auto val="1"/>
        <c:lblAlgn val="ctr"/>
        <c:lblOffset val="100"/>
        <c:noMultiLvlLbl val="0"/>
      </c:catAx>
      <c:valAx>
        <c:axId val="146596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5948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3EA75-9F7F-4488-A2BC-C022EC7E706E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D6B6A-F4BB-4FB1-8197-26051B8C0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9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D6B6A-F4BB-4FB1-8197-26051B8C032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2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780108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БЮДЖ</a:t>
            </a:r>
            <a:r>
              <a:rPr lang="ru-RU" dirty="0" smtClean="0">
                <a:solidFill>
                  <a:srgbClr val="FF0000"/>
                </a:solidFill>
              </a:rPr>
              <a:t>ЕТ ДЛЯ </a:t>
            </a:r>
            <a:r>
              <a:rPr lang="ru-RU" dirty="0" smtClean="0">
                <a:solidFill>
                  <a:srgbClr val="FF0000"/>
                </a:solidFill>
              </a:rPr>
              <a:t>ГРАЖДАН(ПРОЕКТ)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</a:t>
            </a:r>
            <a:r>
              <a:rPr lang="ru-RU" dirty="0" smtClean="0"/>
              <a:t>решению </a:t>
            </a:r>
            <a:r>
              <a:rPr lang="ru-RU" dirty="0" smtClean="0"/>
              <a:t>об исполнении бюджета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</a:t>
            </a:r>
          </a:p>
          <a:p>
            <a:r>
              <a:rPr lang="ru-RU" dirty="0" smtClean="0"/>
              <a:t>Октябрьского района Амурской области за 2016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34782500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00144403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23728" y="1844824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имущество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609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дохода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87110640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3036075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1772816"/>
            <a:ext cx="656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неналоговые доходы (доходы от порубочных билетов)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899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37700476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33145665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2132856"/>
            <a:ext cx="37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Средства самообложения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61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8477357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40356611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9712" y="1844824"/>
            <a:ext cx="575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поступления от денежных взысканий (штрафы)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451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Безвозмездные поступления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35547869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932798119"/>
              </p:ext>
            </p:extLst>
          </p:nvPr>
        </p:nvGraphicFramePr>
        <p:xfrm>
          <a:off x="4572000" y="270892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1844824"/>
            <a:ext cx="8464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 от других бюджетов бюджетной системы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775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68967850"/>
              </p:ext>
            </p:extLst>
          </p:nvPr>
        </p:nvGraphicFramePr>
        <p:xfrm>
          <a:off x="1403648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04357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772816"/>
            <a:ext cx="553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функционирование аппарата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29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56131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844824"/>
            <a:ext cx="740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Расходы на защиту населения и территорий от чрезвычайных ситуаций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280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34296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оборона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1700808"/>
            <a:ext cx="849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осуществления первичного воинского учета на территориях </a:t>
            </a:r>
          </a:p>
          <a:p>
            <a:r>
              <a:rPr lang="ru-RU" dirty="0" smtClean="0"/>
              <a:t>где отсутствуют военные </a:t>
            </a:r>
            <a:r>
              <a:rPr lang="ru-RU" dirty="0" err="1" smtClean="0"/>
              <a:t>коммесариаты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60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54426186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57048615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1988840"/>
            <a:ext cx="5190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по  уничтожения дикорастущей конопли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91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Доходы бюджета                       </a:t>
            </a:r>
            <a:r>
              <a:rPr lang="ru-RU" i="1" dirty="0" smtClean="0">
                <a:solidFill>
                  <a:srgbClr val="C00000"/>
                </a:solidFill>
              </a:rPr>
              <a:t>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17438032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13346973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1844824"/>
            <a:ext cx="720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дорожного хозяйства на содержание автомобильных дорог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225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06366118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657341742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1844824"/>
            <a:ext cx="539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благоустройство поселений сельсовета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91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Образование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молодежная политика и оздоровление детей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66393031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02146752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1772816"/>
            <a:ext cx="6348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проведение мероприятий для детей и молодежи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191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Культура , кинематография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43332300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97821049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772816"/>
            <a:ext cx="693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содержания имущества  (оплата коммунальных услуг)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90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Социальная политика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52016929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52435959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1988840"/>
            <a:ext cx="626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 на доплату к пенсии </a:t>
            </a:r>
            <a:r>
              <a:rPr lang="ru-RU" dirty="0"/>
              <a:t> </a:t>
            </a:r>
            <a:r>
              <a:rPr lang="ru-RU" dirty="0" smtClean="0"/>
              <a:t>муниципальных служащих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810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9830446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58007298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1700808"/>
            <a:ext cx="4921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содержание методистов по спорту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112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780108"/>
          </a:xfrm>
        </p:spPr>
        <p:txBody>
          <a:bodyPr/>
          <a:lstStyle/>
          <a:p>
            <a:r>
              <a:rPr lang="ru-RU" dirty="0" smtClean="0"/>
              <a:t>Администрация Максимовского сельсовета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72808" cy="295232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Глава : Воронцова Лидия Михайловна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676643 Амурская область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Октябрьский район</a:t>
            </a:r>
          </a:p>
          <a:p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ело </a:t>
            </a:r>
            <a:r>
              <a:rPr lang="ru-RU" dirty="0" err="1" smtClean="0">
                <a:solidFill>
                  <a:srgbClr val="FF0000"/>
                </a:solidFill>
              </a:rPr>
              <a:t>Максимовка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Улица Ленина 33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Тел-факс 8(41652)26222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Адрес </a:t>
            </a:r>
            <a:r>
              <a:rPr lang="ru-RU" dirty="0" err="1" smtClean="0">
                <a:solidFill>
                  <a:srgbClr val="FF0000"/>
                </a:solidFill>
              </a:rPr>
              <a:t>электроной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mtClean="0">
                <a:solidFill>
                  <a:srgbClr val="FF0000"/>
                </a:solidFill>
              </a:rPr>
              <a:t>почты : </a:t>
            </a:r>
            <a:r>
              <a:rPr lang="en-US" smtClean="0">
                <a:solidFill>
                  <a:srgbClr val="FF0000"/>
                </a:solidFill>
              </a:rPr>
              <a:t>makcimovka09876@rambler,ru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Исполнитель : Манько Л.А.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873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283035"/>
              </p:ext>
            </p:extLst>
          </p:nvPr>
        </p:nvGraphicFramePr>
        <p:xfrm>
          <a:off x="871538" y="2674938"/>
          <a:ext cx="7408864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48246"/>
                <a:gridCol w="2088232"/>
                <a:gridCol w="16201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% 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3022,1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3100,2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103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1219,9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1298,0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3668,0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3173,9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645,9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73,7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41" marR="91441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Основные параметры бюджета муниципального образования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« </a:t>
            </a:r>
            <a:r>
              <a:rPr lang="ru-RU" sz="20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000" dirty="0" smtClean="0">
                <a:solidFill>
                  <a:srgbClr val="FF0000"/>
                </a:solidFill>
              </a:rPr>
              <a:t> сельсовет» Октябрьского района Амурской области за 2016 год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Доходы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Утверждено</a:t>
            </a:r>
            <a:r>
              <a:rPr lang="ru-RU" dirty="0" smtClean="0"/>
              <a:t>                                        </a:t>
            </a:r>
            <a:r>
              <a:rPr lang="ru-RU" u="sng" dirty="0" smtClean="0"/>
              <a:t>исполнено</a:t>
            </a:r>
          </a:p>
          <a:p>
            <a:r>
              <a:rPr lang="ru-RU" dirty="0" smtClean="0"/>
              <a:t>3022,1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         3100,2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Неналоговые       Безвозмездные </a:t>
            </a:r>
          </a:p>
          <a:p>
            <a:pPr marL="0" indent="0">
              <a:buNone/>
            </a:pPr>
            <a:r>
              <a:rPr lang="ru-RU" dirty="0" smtClean="0"/>
              <a:t>    доходы                  доходы 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  1247,2 </a:t>
            </a:r>
            <a:r>
              <a:rPr lang="ru-RU" dirty="0" err="1" smtClean="0"/>
              <a:t>тыс.руб</a:t>
            </a:r>
            <a:r>
              <a:rPr lang="ru-RU" dirty="0" smtClean="0"/>
              <a:t>.      50,8 </a:t>
            </a:r>
            <a:r>
              <a:rPr lang="ru-RU" dirty="0" err="1" smtClean="0"/>
              <a:t>тыс.руб</a:t>
            </a:r>
            <a:r>
              <a:rPr lang="ru-RU" dirty="0" smtClean="0"/>
              <a:t>        1802,2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Доходы бюджета муниципального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образования « </a:t>
            </a:r>
            <a:r>
              <a:rPr lang="ru-RU" sz="2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800" dirty="0" smtClean="0">
                <a:solidFill>
                  <a:srgbClr val="FF0000"/>
                </a:solidFill>
              </a:rPr>
              <a:t> сельсовет»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за 2016 год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529602"/>
              </p:ext>
            </p:extLst>
          </p:nvPr>
        </p:nvGraphicFramePr>
        <p:xfrm>
          <a:off x="683568" y="1484784"/>
          <a:ext cx="7408864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1785,2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1400,5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1209,4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1102,3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 ( молодежная политика и оздоровление детей)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460,7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459,1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3668,0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3173,9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Исполнение расходов бюджета  муниципального образования «</a:t>
            </a:r>
            <a:r>
              <a:rPr lang="ru-RU" sz="1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1800" dirty="0" smtClean="0">
                <a:solidFill>
                  <a:srgbClr val="FF0000"/>
                </a:solidFill>
              </a:rPr>
              <a:t> сельсовет» 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Октябрьского района Амурской области за 2016 год 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316944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62239025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54714102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7744" y="1700808"/>
            <a:ext cx="353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48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98935742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83770646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95736" y="1988840"/>
            <a:ext cx="605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Доходы от уплаты акцизов на дизельное топливо и бензин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8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95460872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55521206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1700808"/>
            <a:ext cx="4001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Единый сельскохозяйственный доход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273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434</TotalTime>
  <Words>522</Words>
  <Application>Microsoft Office PowerPoint</Application>
  <PresentationFormat>Экран (4:3)</PresentationFormat>
  <Paragraphs>172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Волна</vt:lpstr>
      <vt:lpstr>БЮДЖЕТ ДЛЯ ГРАЖДАН(ПРОЕКТ)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бюджета муниципального образования  « Максимовский сельсовет» Октябрьского района Амурской области за 2016 год</vt:lpstr>
      <vt:lpstr>Доходы бюджета муниципального  образования « Максимовский сельсовет» за 2016 год</vt:lpstr>
      <vt:lpstr>Исполнение расходов бюджета  муниципального образования «Максимовский сельсовет»  Октябрьского района Амурской области за 2016 год (тыс.руб)</vt:lpstr>
      <vt:lpstr>Презентация PowerPoint</vt:lpstr>
      <vt:lpstr>Налоговые доходы</vt:lpstr>
      <vt:lpstr>Налоговые доходы</vt:lpstr>
      <vt:lpstr>Налоговые доходы</vt:lpstr>
      <vt:lpstr>Налоговые доходы</vt:lpstr>
      <vt:lpstr>Неналоговые дохода</vt:lpstr>
      <vt:lpstr>Неналоговые доходы</vt:lpstr>
      <vt:lpstr>Неналоговые доходы</vt:lpstr>
      <vt:lpstr>Безвозмездные поступления</vt:lpstr>
      <vt:lpstr>Презентация PowerPoint</vt:lpstr>
      <vt:lpstr>Общегосударственные вопросы</vt:lpstr>
      <vt:lpstr>Национальная безопасность и правоохранительная деятельность</vt:lpstr>
      <vt:lpstr>Национальная оборона</vt:lpstr>
      <vt:lpstr>Национальная экономика</vt:lpstr>
      <vt:lpstr>Национальная экономика</vt:lpstr>
      <vt:lpstr>Жилищно-коммунальное хозяйство</vt:lpstr>
      <vt:lpstr>Образование молодежная политика и оздоровление детей</vt:lpstr>
      <vt:lpstr>Культура , кинематография</vt:lpstr>
      <vt:lpstr>Социальная политика</vt:lpstr>
      <vt:lpstr>Физическая культура и спорт</vt:lpstr>
      <vt:lpstr>Администрация Максимовского сельсовета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49</cp:revision>
  <cp:lastPrinted>2017-04-14T02:36:51Z</cp:lastPrinted>
  <dcterms:created xsi:type="dcterms:W3CDTF">2015-12-28T04:15:06Z</dcterms:created>
  <dcterms:modified xsi:type="dcterms:W3CDTF">2017-05-22T02:30:39Z</dcterms:modified>
</cp:coreProperties>
</file>