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Исполнение расходов</a:t>
            </a:r>
            <a:r>
              <a:rPr lang="ru-RU" baseline="0" dirty="0" smtClean="0"/>
              <a:t> за </a:t>
            </a:r>
            <a:r>
              <a:rPr lang="ru-RU" dirty="0" smtClean="0"/>
              <a:t> 2015г</a:t>
            </a:r>
            <a:r>
              <a:rPr lang="ru-RU" dirty="0"/>
              <a:t>. (</a:t>
            </a:r>
            <a:r>
              <a:rPr lang="ru-RU" dirty="0" err="1"/>
              <a:t>тыс.руб</a:t>
            </a:r>
            <a:r>
              <a:rPr lang="ru-RU" dirty="0"/>
              <a:t>.)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2016г. (тыс.руб.)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 </c:v>
                </c:pt>
                <c:pt idx="4">
                  <c:v>Культура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1338.2</c:v>
                </c:pt>
                <c:pt idx="1">
                  <c:v>67.7</c:v>
                </c:pt>
                <c:pt idx="2">
                  <c:v>0</c:v>
                </c:pt>
                <c:pt idx="3">
                  <c:v>383.8</c:v>
                </c:pt>
                <c:pt idx="4">
                  <c:v>347.7</c:v>
                </c:pt>
                <c:pt idx="5">
                  <c:v>132.1</c:v>
                </c:pt>
                <c:pt idx="6">
                  <c:v>40.200000000000003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mtClean="0"/>
              <a:t>Исполнение доходов за 2015г</a:t>
            </a:r>
            <a:r>
              <a:rPr lang="ru-RU" dirty="0"/>
              <a:t>. (</a:t>
            </a:r>
            <a:r>
              <a:rPr lang="ru-RU" dirty="0" err="1"/>
              <a:t>тыс.руб</a:t>
            </a:r>
            <a:r>
              <a:rPr lang="ru-RU" dirty="0"/>
              <a:t>.)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2016г. (тыс.руб.)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877.9</c:v>
                </c:pt>
                <c:pt idx="1">
                  <c:v>48.5</c:v>
                </c:pt>
                <c:pt idx="2">
                  <c:v>1412.3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БЮДЖЕТ ДЛЯ </a:t>
            </a:r>
            <a:r>
              <a:rPr lang="ru-RU" dirty="0" smtClean="0"/>
              <a:t>ГРАЖДАН (Проект)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 </a:t>
            </a:r>
            <a:r>
              <a:rPr lang="ru-RU" dirty="0" smtClean="0"/>
              <a:t> проекту решения </a:t>
            </a:r>
            <a:r>
              <a:rPr lang="ru-RU" dirty="0" smtClean="0"/>
              <a:t>об исполнении бюджета Муниципального образования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Максимовский</a:t>
            </a:r>
            <a:r>
              <a:rPr lang="ru-RU" dirty="0" smtClean="0"/>
              <a:t> сельсовет»</a:t>
            </a:r>
          </a:p>
          <a:p>
            <a:r>
              <a:rPr lang="ru-RU" dirty="0" smtClean="0"/>
              <a:t>Октябрьского района Амурской области за 2015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59033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Доходы бюджета                       Расходы бюджета</a:t>
            </a:r>
          </a:p>
          <a:p>
            <a:r>
              <a:rPr lang="ru-RU" sz="1200" dirty="0" smtClean="0"/>
              <a:t>Поступающие  в бюджет денежные                                               </a:t>
            </a:r>
            <a:r>
              <a:rPr lang="ru-RU" sz="1200" dirty="0" err="1" smtClean="0"/>
              <a:t>денежные</a:t>
            </a:r>
            <a:r>
              <a:rPr lang="ru-RU" sz="1200" dirty="0" smtClean="0"/>
              <a:t> средства, направляемые </a:t>
            </a:r>
          </a:p>
          <a:p>
            <a:pPr marL="0" indent="0">
              <a:buNone/>
            </a:pPr>
            <a:r>
              <a:rPr lang="ru-RU" sz="1200" dirty="0" smtClean="0"/>
              <a:t>        средства в виде налоговых, </a:t>
            </a:r>
            <a:r>
              <a:rPr lang="ru-RU" sz="1200" dirty="0" err="1" smtClean="0"/>
              <a:t>ненало</a:t>
            </a:r>
            <a:r>
              <a:rPr lang="ru-RU" sz="1200" dirty="0" smtClean="0"/>
              <a:t>-                                               на финансовое обеспечение  задач</a:t>
            </a:r>
          </a:p>
          <a:p>
            <a:pPr marL="0" indent="0">
              <a:buNone/>
            </a:pPr>
            <a:r>
              <a:rPr lang="ru-RU" sz="1200" dirty="0" smtClean="0"/>
              <a:t>        </a:t>
            </a:r>
            <a:r>
              <a:rPr lang="ru-RU" sz="1200" dirty="0" err="1" smtClean="0"/>
              <a:t>говых</a:t>
            </a:r>
            <a:r>
              <a:rPr lang="ru-RU" sz="1200" dirty="0" smtClean="0"/>
              <a:t> и безвозмездных поступлений                                              и функций органов местного</a:t>
            </a:r>
          </a:p>
          <a:p>
            <a:pPr marL="0" indent="0">
              <a:buNone/>
            </a:pPr>
            <a:r>
              <a:rPr lang="ru-RU" sz="1200" dirty="0"/>
              <a:t> </a:t>
            </a:r>
            <a:r>
              <a:rPr lang="ru-RU" sz="1200" dirty="0" smtClean="0"/>
              <a:t>                                                                                                                               самоуправления</a:t>
            </a:r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r>
              <a:rPr lang="ru-RU" sz="1600" b="1" dirty="0" smtClean="0"/>
              <a:t>Дефицит бюджета </a:t>
            </a:r>
            <a:r>
              <a:rPr lang="ru-RU" sz="1600" dirty="0" smtClean="0"/>
              <a:t>-  превышение расходов  бюджета над его доходами</a:t>
            </a:r>
          </a:p>
          <a:p>
            <a:endParaRPr lang="ru-RU" sz="1600" dirty="0"/>
          </a:p>
          <a:p>
            <a:r>
              <a:rPr lang="ru-RU" sz="1600" b="1" dirty="0" smtClean="0"/>
              <a:t>Профицит бюджета </a:t>
            </a:r>
            <a:r>
              <a:rPr lang="ru-RU" sz="1600" dirty="0" smtClean="0"/>
              <a:t>- </a:t>
            </a:r>
            <a:r>
              <a:rPr lang="ru-RU" sz="1600" dirty="0"/>
              <a:t>превышение  </a:t>
            </a:r>
            <a:r>
              <a:rPr lang="ru-RU" sz="1600" dirty="0" smtClean="0"/>
              <a:t>доходов  </a:t>
            </a:r>
            <a:r>
              <a:rPr lang="ru-RU" sz="1600" dirty="0"/>
              <a:t>бюджета над его  </a:t>
            </a:r>
            <a:r>
              <a:rPr lang="ru-RU" sz="1600" dirty="0" smtClean="0"/>
              <a:t>расходами</a:t>
            </a: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Муниципальный бюджет – это форма  образования и расходования  денежных средств, предназначенных для финансового обеспечения задач и функций органов местного самоуправления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206671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7659996"/>
              </p:ext>
            </p:extLst>
          </p:nvPr>
        </p:nvGraphicFramePr>
        <p:xfrm>
          <a:off x="871538" y="2674938"/>
          <a:ext cx="7408864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2216"/>
                <a:gridCol w="1852216"/>
                <a:gridCol w="1852216"/>
                <a:gridCol w="185221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исполнено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%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– всего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2338,7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 том числе</a:t>
                      </a:r>
                    </a:p>
                    <a:p>
                      <a:r>
                        <a:rPr lang="ru-RU" dirty="0" smtClean="0"/>
                        <a:t>собственные доходы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887,7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926,4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 – всего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2917,1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2309,9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  (профицит)местного</a:t>
                      </a:r>
                    </a:p>
                    <a:p>
                      <a:r>
                        <a:rPr lang="ru-RU" dirty="0" smtClean="0"/>
                        <a:t>Бюджета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617,1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-28,8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Основные параметры бюджета муниципального образования</a:t>
            </a:r>
            <a:br>
              <a:rPr lang="ru-RU" sz="2000" dirty="0" smtClean="0"/>
            </a:br>
            <a:r>
              <a:rPr lang="ru-RU" sz="2000" dirty="0" smtClean="0"/>
              <a:t> « </a:t>
            </a:r>
            <a:r>
              <a:rPr lang="ru-RU" sz="2000" dirty="0" err="1" smtClean="0"/>
              <a:t>Максимовский</a:t>
            </a:r>
            <a:r>
              <a:rPr lang="ru-RU" sz="2000" dirty="0" smtClean="0"/>
              <a:t> сельсовет» Октябрьского района Амурской области за 2015 год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686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Доходы </a:t>
            </a:r>
          </a:p>
          <a:p>
            <a:r>
              <a:rPr lang="ru-RU" dirty="0" smtClean="0"/>
              <a:t>Утверждено                                        исполнено</a:t>
            </a:r>
          </a:p>
          <a:p>
            <a:r>
              <a:rPr lang="ru-RU" dirty="0" smtClean="0"/>
              <a:t>2300,0 </a:t>
            </a:r>
            <a:r>
              <a:rPr lang="ru-RU" dirty="0" err="1" smtClean="0"/>
              <a:t>тыс.руб</a:t>
            </a:r>
            <a:r>
              <a:rPr lang="ru-RU" dirty="0" smtClean="0"/>
              <a:t>.                               2338,7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</a:p>
          <a:p>
            <a:pPr algn="ctr"/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Налоговые           Неналоговые       Безвозмездные </a:t>
            </a:r>
          </a:p>
          <a:p>
            <a:pPr marL="0" indent="0">
              <a:buNone/>
            </a:pPr>
            <a:r>
              <a:rPr lang="ru-RU" dirty="0" smtClean="0"/>
              <a:t>    доходы                  доходы                  поступления</a:t>
            </a:r>
          </a:p>
          <a:p>
            <a:pPr marL="0" indent="0">
              <a:buNone/>
            </a:pPr>
            <a:r>
              <a:rPr lang="ru-RU" dirty="0" smtClean="0"/>
              <a:t>    877,9 </a:t>
            </a:r>
            <a:r>
              <a:rPr lang="ru-RU" dirty="0" err="1" smtClean="0"/>
              <a:t>тыс.руб</a:t>
            </a:r>
            <a:r>
              <a:rPr lang="ru-RU" dirty="0" smtClean="0"/>
              <a:t>.      48,5 </a:t>
            </a:r>
            <a:r>
              <a:rPr lang="ru-RU" dirty="0" err="1" smtClean="0"/>
              <a:t>тыс.руб</a:t>
            </a:r>
            <a:r>
              <a:rPr lang="ru-RU" dirty="0" smtClean="0"/>
              <a:t>        11412,3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Доходы бюджета муниципального </a:t>
            </a:r>
            <a:br>
              <a:rPr lang="ru-RU" sz="2800" dirty="0" smtClean="0"/>
            </a:br>
            <a:r>
              <a:rPr lang="ru-RU" sz="2800" dirty="0" smtClean="0"/>
              <a:t>образования « </a:t>
            </a:r>
            <a:r>
              <a:rPr lang="ru-RU" sz="2800" dirty="0" err="1" smtClean="0"/>
              <a:t>Максимовский</a:t>
            </a:r>
            <a:r>
              <a:rPr lang="ru-RU" sz="2800" dirty="0" smtClean="0"/>
              <a:t> сельсовет»</a:t>
            </a:r>
            <a:br>
              <a:rPr lang="ru-RU" sz="2800" dirty="0" smtClean="0"/>
            </a:br>
            <a:r>
              <a:rPr lang="ru-RU" sz="2800" dirty="0" smtClean="0"/>
              <a:t>за 2015 год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140017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712938"/>
              </p:ext>
            </p:extLst>
          </p:nvPr>
        </p:nvGraphicFramePr>
        <p:xfrm>
          <a:off x="683568" y="1484784"/>
          <a:ext cx="7408864" cy="587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2216"/>
                <a:gridCol w="1852216"/>
                <a:gridCol w="1852216"/>
                <a:gridCol w="185221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Показатели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исполнено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Общегосударственные</a:t>
                      </a:r>
                      <a:r>
                        <a:rPr lang="ru-RU" sz="1200" baseline="0" dirty="0" smtClean="0"/>
                        <a:t>  вопросы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1419,4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1338,2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94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</a:t>
                      </a:r>
                      <a:r>
                        <a:rPr lang="ru-RU" sz="1200" baseline="0" dirty="0" smtClean="0"/>
                        <a:t> оборона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67,7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67,7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безопасность</a:t>
                      </a:r>
                    </a:p>
                    <a:p>
                      <a:r>
                        <a:rPr lang="ru-RU" sz="1200" dirty="0" smtClean="0"/>
                        <a:t>И правоохранительная деятельность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 экономика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886,7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383,8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43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Жилищно – коммунальное </a:t>
                      </a:r>
                    </a:p>
                    <a:p>
                      <a:r>
                        <a:rPr lang="ru-RU" sz="1200" dirty="0" smtClean="0"/>
                        <a:t>хозяйство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Охрана окружающей среды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Образование ( молодежная политика и оздоровление детей)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Культура,</a:t>
                      </a:r>
                      <a:r>
                        <a:rPr lang="ru-RU" sz="1200" baseline="0" dirty="0" smtClean="0"/>
                        <a:t> кинематография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347,8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347,7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Социальная</a:t>
                      </a:r>
                      <a:r>
                        <a:rPr lang="ru-RU" sz="1200" baseline="0" dirty="0" smtClean="0"/>
                        <a:t> политика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132,1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132,1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Физическая культура и спорт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51,2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40,2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79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Всего расходов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2917,1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2309,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79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Исполнение расходов бюджета  муниципального образования «</a:t>
            </a:r>
            <a:r>
              <a:rPr lang="ru-RU" sz="1800" dirty="0" err="1" smtClean="0"/>
              <a:t>Максимовский</a:t>
            </a:r>
            <a:r>
              <a:rPr lang="ru-RU" sz="1800" dirty="0" smtClean="0"/>
              <a:t> сельсовет» </a:t>
            </a:r>
            <a:br>
              <a:rPr lang="ru-RU" sz="1800" dirty="0" smtClean="0"/>
            </a:br>
            <a:r>
              <a:rPr lang="ru-RU" sz="1800" dirty="0" smtClean="0"/>
              <a:t>Октябрьского района Амурской области за 2015 год (</a:t>
            </a:r>
            <a:r>
              <a:rPr lang="ru-RU" sz="1800" dirty="0" err="1" smtClean="0"/>
              <a:t>тыс.руб</a:t>
            </a:r>
            <a:r>
              <a:rPr lang="ru-RU" sz="1800" dirty="0" smtClean="0"/>
              <a:t>)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74162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563443566"/>
              </p:ext>
            </p:extLst>
          </p:nvPr>
        </p:nvGraphicFramePr>
        <p:xfrm>
          <a:off x="1403648" y="141277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76394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35293932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52552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196</TotalTime>
  <Words>277</Words>
  <Application>Microsoft Office PowerPoint</Application>
  <PresentationFormat>Экран (4:3)</PresentationFormat>
  <Paragraphs>103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БЮДЖЕТ ДЛЯ ГРАЖДАН (Проект)</vt:lpstr>
      <vt:lpstr>Муниципальный бюджет – это форма  образования и расходования  денежных средств, предназначенных для финансового обеспечения задач и функций органов местного самоуправления</vt:lpstr>
      <vt:lpstr>Основные параметры бюджета муниципального образования  « Максимовский сельсовет» Октябрьского района Амурской области за 2015 год</vt:lpstr>
      <vt:lpstr>Доходы бюджета муниципального  образования « Максимовский сельсовет» за 2015 год</vt:lpstr>
      <vt:lpstr>Исполнение расходов бюджета  муниципального образования «Максимовский сельсовет»  Октябрьского района Амурской области за 2015 год (тыс.руб)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Larisa</dc:creator>
  <cp:lastModifiedBy>Larisa</cp:lastModifiedBy>
  <cp:revision>18</cp:revision>
  <dcterms:created xsi:type="dcterms:W3CDTF">2015-12-28T04:15:06Z</dcterms:created>
  <dcterms:modified xsi:type="dcterms:W3CDTF">2017-05-16T01:28:54Z</dcterms:modified>
</cp:coreProperties>
</file>