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74" r:id="rId9"/>
    <p:sldId id="275" r:id="rId10"/>
    <p:sldId id="276" r:id="rId11"/>
    <p:sldId id="277" r:id="rId12"/>
    <p:sldId id="279" r:id="rId13"/>
    <p:sldId id="278" r:id="rId14"/>
    <p:sldId id="280" r:id="rId15"/>
    <p:sldId id="262" r:id="rId16"/>
    <p:sldId id="264" r:id="rId17"/>
    <p:sldId id="267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81" r:id="rId26"/>
    <p:sldId id="282" r:id="rId2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Исполнение доходов за 2016г. (тыс.руб.)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1247.2</c:v>
                </c:pt>
                <c:pt idx="1">
                  <c:v>50.8</c:v>
                </c:pt>
                <c:pt idx="2">
                  <c:v>1802.2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48.5</c:v>
                </c:pt>
                <c:pt idx="1">
                  <c:v>48.5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66634624"/>
        <c:axId val="166636160"/>
        <c:axId val="0"/>
      </c:bar3DChart>
      <c:catAx>
        <c:axId val="166634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66636160"/>
        <c:crosses val="autoZero"/>
        <c:auto val="1"/>
        <c:lblAlgn val="ctr"/>
        <c:lblOffset val="100"/>
        <c:noMultiLvlLbl val="0"/>
      </c:catAx>
      <c:valAx>
        <c:axId val="166636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634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39.200000000000003</c:v>
                </c:pt>
                <c:pt idx="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74976256"/>
        <c:axId val="74978048"/>
        <c:axId val="0"/>
      </c:bar3DChart>
      <c:catAx>
        <c:axId val="74976256"/>
        <c:scaling>
          <c:orientation val="minMax"/>
        </c:scaling>
        <c:delete val="0"/>
        <c:axPos val="b"/>
        <c:majorTickMark val="out"/>
        <c:minorTickMark val="none"/>
        <c:tickLblPos val="nextTo"/>
        <c:crossAx val="74978048"/>
        <c:crosses val="autoZero"/>
        <c:auto val="1"/>
        <c:lblAlgn val="ctr"/>
        <c:lblOffset val="100"/>
        <c:noMultiLvlLbl val="0"/>
      </c:catAx>
      <c:valAx>
        <c:axId val="7497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976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995968"/>
        <c:axId val="75038720"/>
        <c:axId val="0"/>
      </c:bar3DChart>
      <c:catAx>
        <c:axId val="74995968"/>
        <c:scaling>
          <c:orientation val="minMax"/>
        </c:scaling>
        <c:delete val="0"/>
        <c:axPos val="b"/>
        <c:majorTickMark val="out"/>
        <c:minorTickMark val="none"/>
        <c:tickLblPos val="nextTo"/>
        <c:crossAx val="75038720"/>
        <c:crosses val="autoZero"/>
        <c:auto val="1"/>
        <c:lblAlgn val="ctr"/>
        <c:lblOffset val="100"/>
        <c:noMultiLvlLbl val="0"/>
      </c:catAx>
      <c:valAx>
        <c:axId val="75038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995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051392"/>
        <c:axId val="75052928"/>
        <c:axId val="0"/>
      </c:bar3DChart>
      <c:catAx>
        <c:axId val="75051392"/>
        <c:scaling>
          <c:orientation val="minMax"/>
        </c:scaling>
        <c:delete val="0"/>
        <c:axPos val="b"/>
        <c:majorTickMark val="out"/>
        <c:minorTickMark val="none"/>
        <c:tickLblPos val="nextTo"/>
        <c:crossAx val="75052928"/>
        <c:crosses val="autoZero"/>
        <c:auto val="1"/>
        <c:lblAlgn val="ctr"/>
        <c:lblOffset val="100"/>
        <c:noMultiLvlLbl val="0"/>
      </c:catAx>
      <c:valAx>
        <c:axId val="7505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051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070848"/>
        <c:axId val="75080832"/>
        <c:axId val="0"/>
      </c:bar3DChart>
      <c:catAx>
        <c:axId val="7507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75080832"/>
        <c:crosses val="autoZero"/>
        <c:auto val="1"/>
        <c:lblAlgn val="ctr"/>
        <c:lblOffset val="100"/>
        <c:noMultiLvlLbl val="0"/>
      </c:catAx>
      <c:valAx>
        <c:axId val="7508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070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1.8</c:v>
                </c:pt>
                <c:pt idx="1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458048"/>
        <c:axId val="75459584"/>
        <c:axId val="0"/>
      </c:bar3DChart>
      <c:catAx>
        <c:axId val="7545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75459584"/>
        <c:crosses val="autoZero"/>
        <c:auto val="1"/>
        <c:lblAlgn val="ctr"/>
        <c:lblOffset val="100"/>
        <c:noMultiLvlLbl val="0"/>
      </c:catAx>
      <c:valAx>
        <c:axId val="75459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458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1412.3</c:v>
                </c:pt>
                <c:pt idx="1">
                  <c:v>1412.3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485952"/>
        <c:axId val="75487488"/>
        <c:axId val="0"/>
      </c:bar3DChart>
      <c:catAx>
        <c:axId val="7548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75487488"/>
        <c:crosses val="autoZero"/>
        <c:auto val="1"/>
        <c:lblAlgn val="ctr"/>
        <c:lblOffset val="100"/>
        <c:noMultiLvlLbl val="0"/>
      </c:catAx>
      <c:valAx>
        <c:axId val="7548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485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1802.2</c:v>
                </c:pt>
                <c:pt idx="1">
                  <c:v>1802.2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401856"/>
        <c:axId val="75403648"/>
        <c:axId val="0"/>
      </c:bar3DChart>
      <c:catAx>
        <c:axId val="75401856"/>
        <c:scaling>
          <c:orientation val="minMax"/>
        </c:scaling>
        <c:delete val="0"/>
        <c:axPos val="b"/>
        <c:majorTickMark val="out"/>
        <c:minorTickMark val="none"/>
        <c:tickLblPos val="nextTo"/>
        <c:crossAx val="75403648"/>
        <c:crosses val="autoZero"/>
        <c:auto val="1"/>
        <c:lblAlgn val="ctr"/>
        <c:lblOffset val="100"/>
        <c:noMultiLvlLbl val="0"/>
      </c:catAx>
      <c:valAx>
        <c:axId val="75403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401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2016г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Благоустройство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1400.5</c:v>
                </c:pt>
                <c:pt idx="1">
                  <c:v>68.2</c:v>
                </c:pt>
                <c:pt idx="2">
                  <c:v>6.6</c:v>
                </c:pt>
                <c:pt idx="3">
                  <c:v>1102.3</c:v>
                </c:pt>
                <c:pt idx="4">
                  <c:v>459.1</c:v>
                </c:pt>
                <c:pt idx="5">
                  <c:v>132.1</c:v>
                </c:pt>
                <c:pt idx="6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1419.4</c:v>
                </c:pt>
                <c:pt idx="1">
                  <c:v>1338.2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1758.2</c:v>
                </c:pt>
                <c:pt idx="1">
                  <c:v>1400.5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548160"/>
        <c:axId val="75549696"/>
      </c:barChart>
      <c:catAx>
        <c:axId val="75548160"/>
        <c:scaling>
          <c:orientation val="minMax"/>
        </c:scaling>
        <c:delete val="0"/>
        <c:axPos val="b"/>
        <c:majorTickMark val="out"/>
        <c:minorTickMark val="none"/>
        <c:tickLblPos val="nextTo"/>
        <c:crossAx val="75549696"/>
        <c:crosses val="autoZero"/>
        <c:auto val="1"/>
        <c:lblAlgn val="ctr"/>
        <c:lblOffset val="100"/>
        <c:noMultiLvlLbl val="0"/>
      </c:catAx>
      <c:valAx>
        <c:axId val="75549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548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192.4</c:v>
                </c:pt>
                <c:pt idx="1">
                  <c:v>205.2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10912"/>
        <c:axId val="72713344"/>
      </c:barChart>
      <c:catAx>
        <c:axId val="66710912"/>
        <c:scaling>
          <c:orientation val="minMax"/>
        </c:scaling>
        <c:delete val="0"/>
        <c:axPos val="b"/>
        <c:majorTickMark val="out"/>
        <c:minorTickMark val="none"/>
        <c:tickLblPos val="nextTo"/>
        <c:crossAx val="72713344"/>
        <c:crosses val="autoZero"/>
        <c:auto val="1"/>
        <c:lblAlgn val="ctr"/>
        <c:lblOffset val="100"/>
        <c:noMultiLvlLbl val="0"/>
      </c:catAx>
      <c:valAx>
        <c:axId val="7271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710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 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6.6</c:v>
                </c:pt>
                <c:pt idx="1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58272"/>
        <c:axId val="75159808"/>
      </c:barChart>
      <c:catAx>
        <c:axId val="75158272"/>
        <c:scaling>
          <c:orientation val="minMax"/>
        </c:scaling>
        <c:delete val="0"/>
        <c:axPos val="b"/>
        <c:majorTickMark val="out"/>
        <c:minorTickMark val="none"/>
        <c:tickLblPos val="nextTo"/>
        <c:crossAx val="75159808"/>
        <c:crosses val="autoZero"/>
        <c:auto val="1"/>
        <c:lblAlgn val="ctr"/>
        <c:lblOffset val="100"/>
        <c:noMultiLvlLbl val="0"/>
      </c:catAx>
      <c:valAx>
        <c:axId val="7515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158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67.7</c:v>
                </c:pt>
                <c:pt idx="1">
                  <c:v>67.7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68.2</c:v>
                </c:pt>
                <c:pt idx="1">
                  <c:v>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259904"/>
        <c:axId val="75261440"/>
      </c:barChart>
      <c:catAx>
        <c:axId val="7525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75261440"/>
        <c:crosses val="autoZero"/>
        <c:auto val="1"/>
        <c:lblAlgn val="ctr"/>
        <c:lblOffset val="100"/>
        <c:noMultiLvlLbl val="0"/>
      </c:catAx>
      <c:valAx>
        <c:axId val="7526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259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75295360"/>
        <c:axId val="75297152"/>
        <c:axId val="0"/>
      </c:bar3DChart>
      <c:catAx>
        <c:axId val="75295360"/>
        <c:scaling>
          <c:orientation val="minMax"/>
        </c:scaling>
        <c:delete val="0"/>
        <c:axPos val="b"/>
        <c:majorTickMark val="out"/>
        <c:minorTickMark val="none"/>
        <c:tickLblPos val="nextTo"/>
        <c:crossAx val="75297152"/>
        <c:crosses val="autoZero"/>
        <c:auto val="1"/>
        <c:lblAlgn val="ctr"/>
        <c:lblOffset val="100"/>
        <c:noMultiLvlLbl val="0"/>
      </c:catAx>
      <c:valAx>
        <c:axId val="7529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295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19.7</c:v>
                </c:pt>
                <c:pt idx="1">
                  <c:v>19.7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346688"/>
        <c:axId val="75348224"/>
        <c:axId val="0"/>
      </c:bar3DChart>
      <c:catAx>
        <c:axId val="75346688"/>
        <c:scaling>
          <c:orientation val="minMax"/>
        </c:scaling>
        <c:delete val="0"/>
        <c:axPos val="b"/>
        <c:majorTickMark val="out"/>
        <c:minorTickMark val="none"/>
        <c:tickLblPos val="nextTo"/>
        <c:crossAx val="75348224"/>
        <c:crosses val="autoZero"/>
        <c:auto val="1"/>
        <c:lblAlgn val="ctr"/>
        <c:lblOffset val="100"/>
        <c:noMultiLvlLbl val="0"/>
      </c:catAx>
      <c:valAx>
        <c:axId val="7534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46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881.7</c:v>
                </c:pt>
                <c:pt idx="1">
                  <c:v>383.8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837440"/>
        <c:axId val="75838976"/>
        <c:axId val="0"/>
      </c:bar3DChart>
      <c:catAx>
        <c:axId val="7583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75838976"/>
        <c:crosses val="autoZero"/>
        <c:auto val="1"/>
        <c:lblAlgn val="ctr"/>
        <c:lblOffset val="100"/>
        <c:noMultiLvlLbl val="0"/>
      </c:catAx>
      <c:valAx>
        <c:axId val="7583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837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1189.7</c:v>
                </c:pt>
                <c:pt idx="1">
                  <c:v>1082.5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040064"/>
        <c:axId val="76041600"/>
        <c:axId val="0"/>
      </c:bar3DChart>
      <c:catAx>
        <c:axId val="7604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76041600"/>
        <c:crosses val="autoZero"/>
        <c:auto val="1"/>
        <c:lblAlgn val="ctr"/>
        <c:lblOffset val="100"/>
        <c:noMultiLvlLbl val="0"/>
      </c:catAx>
      <c:valAx>
        <c:axId val="7604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040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063872"/>
        <c:axId val="76065408"/>
        <c:axId val="0"/>
      </c:bar3DChart>
      <c:catAx>
        <c:axId val="7606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76065408"/>
        <c:crosses val="autoZero"/>
        <c:auto val="1"/>
        <c:lblAlgn val="ctr"/>
        <c:lblOffset val="100"/>
        <c:noMultiLvlLbl val="0"/>
      </c:catAx>
      <c:valAx>
        <c:axId val="7606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06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5.0999999999999996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893760"/>
        <c:axId val="75916032"/>
        <c:axId val="0"/>
      </c:bar3DChart>
      <c:catAx>
        <c:axId val="75893760"/>
        <c:scaling>
          <c:orientation val="minMax"/>
        </c:scaling>
        <c:delete val="0"/>
        <c:axPos val="b"/>
        <c:majorTickMark val="out"/>
        <c:minorTickMark val="none"/>
        <c:tickLblPos val="nextTo"/>
        <c:crossAx val="75916032"/>
        <c:crosses val="autoZero"/>
        <c:auto val="1"/>
        <c:lblAlgn val="ctr"/>
        <c:lblOffset val="100"/>
        <c:noMultiLvlLbl val="0"/>
      </c:catAx>
      <c:valAx>
        <c:axId val="7591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89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167424"/>
        <c:axId val="76169216"/>
        <c:axId val="0"/>
      </c:bar3DChart>
      <c:catAx>
        <c:axId val="76167424"/>
        <c:scaling>
          <c:orientation val="minMax"/>
        </c:scaling>
        <c:delete val="0"/>
        <c:axPos val="b"/>
        <c:majorTickMark val="out"/>
        <c:minorTickMark val="none"/>
        <c:tickLblPos val="nextTo"/>
        <c:crossAx val="76169216"/>
        <c:crosses val="autoZero"/>
        <c:auto val="1"/>
        <c:lblAlgn val="ctr"/>
        <c:lblOffset val="100"/>
        <c:noMultiLvlLbl val="0"/>
      </c:catAx>
      <c:valAx>
        <c:axId val="7616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167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202368"/>
        <c:axId val="76203904"/>
        <c:axId val="0"/>
      </c:bar3DChart>
      <c:catAx>
        <c:axId val="76202368"/>
        <c:scaling>
          <c:orientation val="minMax"/>
        </c:scaling>
        <c:delete val="0"/>
        <c:axPos val="b"/>
        <c:majorTickMark val="out"/>
        <c:minorTickMark val="none"/>
        <c:tickLblPos val="nextTo"/>
        <c:crossAx val="76203904"/>
        <c:crosses val="autoZero"/>
        <c:auto val="1"/>
        <c:lblAlgn val="ctr"/>
        <c:lblOffset val="100"/>
        <c:noMultiLvlLbl val="0"/>
      </c:catAx>
      <c:valAx>
        <c:axId val="7620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202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</c:v>
                </c:pt>
                <c:pt idx="1">
                  <c:v>205.3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5088"/>
        <c:axId val="66038400"/>
      </c:barChart>
      <c:catAx>
        <c:axId val="66745088"/>
        <c:scaling>
          <c:orientation val="minMax"/>
        </c:scaling>
        <c:delete val="0"/>
        <c:axPos val="b"/>
        <c:majorTickMark val="out"/>
        <c:minorTickMark val="none"/>
        <c:tickLblPos val="nextTo"/>
        <c:crossAx val="66038400"/>
        <c:crosses val="autoZero"/>
        <c:auto val="1"/>
        <c:lblAlgn val="ctr"/>
        <c:lblOffset val="100"/>
        <c:noMultiLvlLbl val="0"/>
      </c:catAx>
      <c:valAx>
        <c:axId val="6603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745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 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347.8</c:v>
                </c:pt>
                <c:pt idx="1">
                  <c:v>347.7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098944"/>
        <c:axId val="76113024"/>
        <c:axId val="0"/>
      </c:bar3DChart>
      <c:catAx>
        <c:axId val="7609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76113024"/>
        <c:crosses val="autoZero"/>
        <c:auto val="1"/>
        <c:lblAlgn val="ctr"/>
        <c:lblOffset val="100"/>
        <c:noMultiLvlLbl val="0"/>
      </c:catAx>
      <c:valAx>
        <c:axId val="76113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098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460.7</c:v>
                </c:pt>
                <c:pt idx="1">
                  <c:v>459.1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568640"/>
        <c:axId val="75570176"/>
        <c:axId val="0"/>
      </c:bar3DChart>
      <c:catAx>
        <c:axId val="75568640"/>
        <c:scaling>
          <c:orientation val="minMax"/>
        </c:scaling>
        <c:delete val="0"/>
        <c:axPos val="b"/>
        <c:majorTickMark val="out"/>
        <c:minorTickMark val="none"/>
        <c:tickLblPos val="nextTo"/>
        <c:crossAx val="75570176"/>
        <c:crosses val="autoZero"/>
        <c:auto val="1"/>
        <c:lblAlgn val="ctr"/>
        <c:lblOffset val="100"/>
        <c:noMultiLvlLbl val="0"/>
      </c:catAx>
      <c:valAx>
        <c:axId val="7557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568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132.1</c:v>
                </c:pt>
                <c:pt idx="1">
                  <c:v>132.1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75604736"/>
        <c:axId val="75606272"/>
        <c:axId val="0"/>
      </c:bar3DChart>
      <c:catAx>
        <c:axId val="75604736"/>
        <c:scaling>
          <c:orientation val="minMax"/>
        </c:scaling>
        <c:delete val="0"/>
        <c:axPos val="b"/>
        <c:majorTickMark val="out"/>
        <c:minorTickMark val="none"/>
        <c:tickLblPos val="nextTo"/>
        <c:crossAx val="75606272"/>
        <c:crosses val="autoZero"/>
        <c:auto val="1"/>
        <c:lblAlgn val="ctr"/>
        <c:lblOffset val="100"/>
        <c:noMultiLvlLbl val="0"/>
      </c:catAx>
      <c:valAx>
        <c:axId val="7560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604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132.1</c:v>
                </c:pt>
                <c:pt idx="1">
                  <c:v>132.1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651712"/>
        <c:axId val="75690368"/>
        <c:axId val="0"/>
      </c:bar3DChart>
      <c:catAx>
        <c:axId val="75651712"/>
        <c:scaling>
          <c:orientation val="minMax"/>
        </c:scaling>
        <c:delete val="0"/>
        <c:axPos val="b"/>
        <c:majorTickMark val="out"/>
        <c:minorTickMark val="none"/>
        <c:tickLblPos val="nextTo"/>
        <c:crossAx val="75690368"/>
        <c:crosses val="autoZero"/>
        <c:auto val="1"/>
        <c:lblAlgn val="ctr"/>
        <c:lblOffset val="100"/>
        <c:noMultiLvlLbl val="0"/>
      </c:catAx>
      <c:valAx>
        <c:axId val="75690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651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51.3</c:v>
                </c:pt>
                <c:pt idx="1">
                  <c:v>40.299999999999997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704192"/>
        <c:axId val="75705728"/>
        <c:axId val="0"/>
      </c:bar3DChart>
      <c:catAx>
        <c:axId val="7570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75705728"/>
        <c:crosses val="autoZero"/>
        <c:auto val="1"/>
        <c:lblAlgn val="ctr"/>
        <c:lblOffset val="100"/>
        <c:noMultiLvlLbl val="0"/>
      </c:catAx>
      <c:valAx>
        <c:axId val="75705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704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739136"/>
        <c:axId val="75740672"/>
        <c:axId val="0"/>
      </c:bar3DChart>
      <c:catAx>
        <c:axId val="7573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75740672"/>
        <c:crosses val="autoZero"/>
        <c:auto val="1"/>
        <c:lblAlgn val="ctr"/>
        <c:lblOffset val="100"/>
        <c:noMultiLvlLbl val="0"/>
      </c:catAx>
      <c:valAx>
        <c:axId val="7574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739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465.6</c:v>
                </c:pt>
                <c:pt idx="1">
                  <c:v>486.2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794624"/>
        <c:axId val="66796160"/>
        <c:axId val="0"/>
      </c:bar3DChart>
      <c:catAx>
        <c:axId val="66794624"/>
        <c:scaling>
          <c:orientation val="minMax"/>
        </c:scaling>
        <c:delete val="0"/>
        <c:axPos val="b"/>
        <c:majorTickMark val="out"/>
        <c:minorTickMark val="none"/>
        <c:tickLblPos val="nextTo"/>
        <c:crossAx val="66796160"/>
        <c:crosses val="autoZero"/>
        <c:auto val="1"/>
        <c:lblAlgn val="ctr"/>
        <c:lblOffset val="100"/>
        <c:noMultiLvlLbl val="0"/>
      </c:catAx>
      <c:valAx>
        <c:axId val="66796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794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671.2</c:v>
                </c:pt>
                <c:pt idx="1">
                  <c:v>734.2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2340224"/>
        <c:axId val="72341760"/>
        <c:axId val="0"/>
      </c:bar3DChart>
      <c:catAx>
        <c:axId val="7234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72341760"/>
        <c:crosses val="autoZero"/>
        <c:auto val="1"/>
        <c:lblAlgn val="ctr"/>
        <c:lblOffset val="100"/>
        <c:noMultiLvlLbl val="0"/>
      </c:catAx>
      <c:valAx>
        <c:axId val="7234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340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24.5</c:v>
                </c:pt>
                <c:pt idx="1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2276224"/>
        <c:axId val="72888320"/>
        <c:axId val="0"/>
      </c:bar3DChart>
      <c:catAx>
        <c:axId val="72276224"/>
        <c:scaling>
          <c:orientation val="minMax"/>
        </c:scaling>
        <c:delete val="0"/>
        <c:axPos val="b"/>
        <c:majorTickMark val="out"/>
        <c:minorTickMark val="none"/>
        <c:tickLblPos val="nextTo"/>
        <c:crossAx val="72888320"/>
        <c:crosses val="autoZero"/>
        <c:auto val="1"/>
        <c:lblAlgn val="ctr"/>
        <c:lblOffset val="100"/>
        <c:noMultiLvlLbl val="0"/>
      </c:catAx>
      <c:valAx>
        <c:axId val="7288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276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191.8</c:v>
                </c:pt>
                <c:pt idx="1">
                  <c:v>192.2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2977792"/>
        <c:axId val="73110656"/>
        <c:axId val="0"/>
      </c:bar3DChart>
      <c:catAx>
        <c:axId val="7297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73110656"/>
        <c:crosses val="autoZero"/>
        <c:auto val="1"/>
        <c:lblAlgn val="ctr"/>
        <c:lblOffset val="100"/>
        <c:noMultiLvlLbl val="0"/>
      </c:catAx>
      <c:valAx>
        <c:axId val="7311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97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156.5</c:v>
                </c:pt>
                <c:pt idx="1">
                  <c:v>161.9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507456"/>
        <c:axId val="166598144"/>
        <c:axId val="0"/>
      </c:bar3DChart>
      <c:catAx>
        <c:axId val="165507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66598144"/>
        <c:crosses val="autoZero"/>
        <c:auto val="1"/>
        <c:lblAlgn val="ctr"/>
        <c:lblOffset val="100"/>
        <c:noMultiLvlLbl val="0"/>
      </c:catAx>
      <c:valAx>
        <c:axId val="16659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507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</c:v>
                </c:pt>
                <c:pt idx="1">
                  <c:v>115.5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3338112"/>
        <c:axId val="163339648"/>
        <c:axId val="0"/>
      </c:bar3DChart>
      <c:catAx>
        <c:axId val="163338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3339648"/>
        <c:crosses val="autoZero"/>
        <c:auto val="1"/>
        <c:lblAlgn val="ctr"/>
        <c:lblOffset val="100"/>
        <c:noMultiLvlLbl val="0"/>
      </c:catAx>
      <c:valAx>
        <c:axId val="16333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338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ДЛЯ ГРАЖДАН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решению № 4 от 31.03.2017 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2016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34782500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00144403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184482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0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7110640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303607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772816"/>
            <a:ext cx="656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неналоговые доходы (доходы от порубочных билетов)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9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</a:t>
            </a:r>
            <a:r>
              <a:rPr lang="ru-RU" dirty="0" smtClean="0">
                <a:solidFill>
                  <a:srgbClr val="FF0000"/>
                </a:solidFill>
              </a:rPr>
              <a:t>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770047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3314566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132856"/>
            <a:ext cx="37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Средства самообложения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61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8477357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40356611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1844824"/>
            <a:ext cx="575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поступления от денежных взысканий (штрафы)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5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Безвозмездные </a:t>
            </a:r>
            <a:r>
              <a:rPr lang="ru-RU" dirty="0" smtClean="0">
                <a:solidFill>
                  <a:srgbClr val="FF0000"/>
                </a:solidFill>
              </a:rPr>
              <a:t>поступления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3554786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32798119"/>
              </p:ext>
            </p:extLst>
          </p:nvPr>
        </p:nvGraphicFramePr>
        <p:xfrm>
          <a:off x="4572000" y="270892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1844824"/>
            <a:ext cx="846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 от других бюджетов бюджетной системы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75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68967850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04357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772816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функционирование аппарата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9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56131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844824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Расходы на защиту населения и территорий от чрезвычайных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34296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оборона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700808"/>
            <a:ext cx="849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осуществления первичного воинского учета на территориях </a:t>
            </a:r>
          </a:p>
          <a:p>
            <a:r>
              <a:rPr lang="ru-RU" dirty="0" smtClean="0"/>
              <a:t>где отсутствуют военные </a:t>
            </a:r>
            <a:r>
              <a:rPr lang="ru-RU" dirty="0" err="1" smtClean="0"/>
              <a:t>коммесариаты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60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5442618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5704861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988840"/>
            <a:ext cx="519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по  уничтожения дикорастущей конопли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1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Доходы бюджета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743803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13346973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844824"/>
            <a:ext cx="720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дорожного хозяйства на содержание автомобильных дорог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6366118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57341742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844824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благоустройство поселений 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91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молодежная политика и оздоровление детей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6393031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02146752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1772816"/>
            <a:ext cx="634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проведение мероприятий для детей и молодежи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191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Культура , кинематография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3332300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97821049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72816"/>
            <a:ext cx="693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содержания имущества  (оплата коммунальных услуг)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0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 политика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201692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52435959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988840"/>
            <a:ext cx="626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 на доплату к пенсии </a:t>
            </a:r>
            <a:r>
              <a:rPr lang="ru-RU" dirty="0"/>
              <a:t> </a:t>
            </a:r>
            <a:r>
              <a:rPr lang="ru-RU" dirty="0" smtClean="0"/>
              <a:t>муниципальных служащих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10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983044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58007298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700808"/>
            <a:ext cx="492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содержание методистов по спорту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12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780108"/>
          </a:xfrm>
        </p:spPr>
        <p:txBody>
          <a:bodyPr/>
          <a:lstStyle/>
          <a:p>
            <a:r>
              <a:rPr lang="ru-RU" dirty="0" smtClean="0"/>
              <a:t>Администрация Максимовского сельсовета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72808" cy="295232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Глава : Воронцова Лидия Михайловна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676643 Амурская область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Октябрьский район</a:t>
            </a:r>
          </a:p>
          <a:p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ело </a:t>
            </a:r>
            <a:r>
              <a:rPr lang="ru-RU" dirty="0" err="1" smtClean="0">
                <a:solidFill>
                  <a:srgbClr val="FF0000"/>
                </a:solidFill>
              </a:rPr>
              <a:t>Максимовка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Улица Ленина 33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Тел-факс 8(41652)26222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Адрес </a:t>
            </a:r>
            <a:r>
              <a:rPr lang="ru-RU" dirty="0" err="1" smtClean="0">
                <a:solidFill>
                  <a:srgbClr val="FF0000"/>
                </a:solidFill>
              </a:rPr>
              <a:t>электроной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mtClean="0">
                <a:solidFill>
                  <a:srgbClr val="FF0000"/>
                </a:solidFill>
              </a:rPr>
              <a:t>почты : </a:t>
            </a:r>
            <a:r>
              <a:rPr lang="en-US" smtClean="0">
                <a:solidFill>
                  <a:srgbClr val="FF0000"/>
                </a:solidFill>
              </a:rPr>
              <a:t>makcimovka09876@rambler,ru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Исполнитель : Манько Л.А.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87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283035"/>
              </p:ext>
            </p:extLst>
          </p:nvPr>
        </p:nvGraphicFramePr>
        <p:xfrm>
          <a:off x="871538" y="2674938"/>
          <a:ext cx="740886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48246"/>
                <a:gridCol w="2088232"/>
                <a:gridCol w="16201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3022,1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3100,2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1219,9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1298,0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3668,0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3173,9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645,9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73,7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1" marR="91441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Основные параметры бюджета муниципального образования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« </a:t>
            </a:r>
            <a:r>
              <a:rPr lang="ru-RU" sz="20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000" dirty="0" smtClean="0">
                <a:solidFill>
                  <a:srgbClr val="FF0000"/>
                </a:solidFill>
              </a:rPr>
              <a:t> сельсовет» Октябрьского района Амурской области за 2016 год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Доходы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Утверждено</a:t>
            </a:r>
            <a:r>
              <a:rPr lang="ru-RU" dirty="0" smtClean="0"/>
              <a:t>                                        </a:t>
            </a:r>
            <a:r>
              <a:rPr lang="ru-RU" u="sng" dirty="0" smtClean="0"/>
              <a:t>исполнено</a:t>
            </a:r>
          </a:p>
          <a:p>
            <a:r>
              <a:rPr lang="ru-RU" dirty="0" smtClean="0"/>
              <a:t>3022,1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3100,2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1247,2 </a:t>
            </a:r>
            <a:r>
              <a:rPr lang="ru-RU" dirty="0" err="1" smtClean="0"/>
              <a:t>тыс.руб</a:t>
            </a:r>
            <a:r>
              <a:rPr lang="ru-RU" dirty="0" smtClean="0"/>
              <a:t>.      50,8 </a:t>
            </a:r>
            <a:r>
              <a:rPr lang="ru-RU" dirty="0" err="1" smtClean="0"/>
              <a:t>тыс.руб</a:t>
            </a:r>
            <a:r>
              <a:rPr lang="ru-RU" dirty="0" smtClean="0"/>
              <a:t>        1802,2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Доходы бюджета муниципального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образования « </a:t>
            </a:r>
            <a:r>
              <a:rPr lang="ru-RU" sz="2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800" dirty="0" smtClean="0">
                <a:solidFill>
                  <a:srgbClr val="FF0000"/>
                </a:solidFill>
              </a:rPr>
              <a:t> сельсовет»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за 2016 год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529602"/>
              </p:ext>
            </p:extLst>
          </p:nvPr>
        </p:nvGraphicFramePr>
        <p:xfrm>
          <a:off x="683568" y="1484784"/>
          <a:ext cx="7408864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1785,2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1209,4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 ( молодежная политика и оздоровление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460,7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459,1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3668,0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3173,9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Исполнение расходов бюджета  муниципального образования «</a:t>
            </a:r>
            <a:r>
              <a:rPr lang="ru-RU" sz="1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1800" dirty="0" smtClean="0">
                <a:solidFill>
                  <a:srgbClr val="FF0000"/>
                </a:solidFill>
              </a:rPr>
              <a:t> сельсовет»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Октябрьского района Амурской области за 2016 год 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316944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62239025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54714102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1700808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893574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83770646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5736" y="1988840"/>
            <a:ext cx="605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Доходы от уплаты акцизов на дизельное топливо и бензин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8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546087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55521206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700808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Единый сельскохозяйственный доход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273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434</TotalTime>
  <Words>550</Words>
  <Application>Microsoft Office PowerPoint</Application>
  <PresentationFormat>Экран (4:3)</PresentationFormat>
  <Paragraphs>172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2016 год</vt:lpstr>
      <vt:lpstr>Доходы бюджета муниципального  образования « Максимовский сельсовет» за 2016 год</vt:lpstr>
      <vt:lpstr>Исполнение расходов бюджета  муниципального образования «Максимовский сельсовет»  Октябрьского района Амурской области за 2016 год (тыс.руб)</vt:lpstr>
      <vt:lpstr>Презентация PowerPoint</vt:lpstr>
      <vt:lpstr>Налоговые доходы</vt:lpstr>
      <vt:lpstr>Налоговые доходы</vt:lpstr>
      <vt:lpstr>Налоговые доходы</vt:lpstr>
      <vt:lpstr>Налоговые доходы</vt:lpstr>
      <vt:lpstr>Неналоговые дохода</vt:lpstr>
      <vt:lpstr>Неналоговые доходы</vt:lpstr>
      <vt:lpstr>Неналоговые доходы</vt:lpstr>
      <vt:lpstr>Безвозмездные поступления</vt:lpstr>
      <vt:lpstr>Презентация PowerPoint</vt:lpstr>
      <vt:lpstr>Общегосударственные вопросы</vt:lpstr>
      <vt:lpstr>Национальная безопасность и правоохранительная деятельность</vt:lpstr>
      <vt:lpstr>Национальная оборона</vt:lpstr>
      <vt:lpstr>Национальная экономика</vt:lpstr>
      <vt:lpstr>Национальная экономика</vt:lpstr>
      <vt:lpstr>Жилищно-коммунальное хозяйство</vt:lpstr>
      <vt:lpstr>Образование молодежная политика и оздоровление детей</vt:lpstr>
      <vt:lpstr>Культура , кинематография</vt:lpstr>
      <vt:lpstr>Социальная политика</vt:lpstr>
      <vt:lpstr>Физическая культура и спорт</vt:lpstr>
      <vt:lpstr>Администрация Максимовского сельсовета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48</cp:revision>
  <cp:lastPrinted>2017-04-14T02:36:51Z</cp:lastPrinted>
  <dcterms:created xsi:type="dcterms:W3CDTF">2015-12-28T04:15:06Z</dcterms:created>
  <dcterms:modified xsi:type="dcterms:W3CDTF">2017-04-17T06:31:24Z</dcterms:modified>
</cp:coreProperties>
</file>