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2016г. (тыс.руб.)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</c:v>
                </c:pt>
                <c:pt idx="3">
                  <c:v>Национальная экономика 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1232.2</c:v>
                </c:pt>
                <c:pt idx="1">
                  <c:v>68.2</c:v>
                </c:pt>
                <c:pt idx="2">
                  <c:v>5</c:v>
                </c:pt>
                <c:pt idx="3">
                  <c:v>524.1</c:v>
                </c:pt>
                <c:pt idx="4">
                  <c:v>0.5</c:v>
                </c:pt>
                <c:pt idx="5">
                  <c:v>0.5</c:v>
                </c:pt>
                <c:pt idx="6">
                  <c:v>343</c:v>
                </c:pt>
                <c:pt idx="7">
                  <c:v>132.19999999999999</c:v>
                </c:pt>
                <c:pt idx="8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2016г. (тыс.руб.)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854</c:v>
                </c:pt>
                <c:pt idx="1">
                  <c:v>30</c:v>
                </c:pt>
                <c:pt idx="2">
                  <c:v>1470.8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Муниципального образования</a:t>
            </a:r>
          </a:p>
          <a:p>
            <a:r>
              <a:rPr lang="ru-RU" dirty="0" smtClean="0"/>
              <a:t>«</a:t>
            </a:r>
            <a:r>
              <a:rPr lang="ru-RU" dirty="0" err="1" smtClean="0"/>
              <a:t>Максимовский</a:t>
            </a:r>
            <a:r>
              <a:rPr lang="ru-RU" dirty="0" smtClean="0"/>
              <a:t> сельсовет»</a:t>
            </a:r>
          </a:p>
          <a:p>
            <a:r>
              <a:rPr lang="ru-RU" dirty="0" smtClean="0"/>
              <a:t>Октябрьского района Амурской области на 2016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903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Доходы бюджета                       Расходы бюджета</a:t>
            </a:r>
          </a:p>
          <a:p>
            <a:r>
              <a:rPr lang="ru-RU" sz="1200" dirty="0" smtClean="0"/>
              <a:t>Поступающие  в бюджет денежные                                               </a:t>
            </a:r>
            <a:r>
              <a:rPr lang="ru-RU" sz="1200" dirty="0" err="1" smtClean="0"/>
              <a:t>денежные</a:t>
            </a:r>
            <a:r>
              <a:rPr lang="ru-RU" sz="1200" dirty="0" smtClean="0"/>
              <a:t> средства, направляемые </a:t>
            </a:r>
          </a:p>
          <a:p>
            <a:pPr marL="0" indent="0">
              <a:buNone/>
            </a:pPr>
            <a:r>
              <a:rPr lang="ru-RU" sz="1200" dirty="0" smtClean="0"/>
              <a:t>        средства в виде налоговых, </a:t>
            </a:r>
            <a:r>
              <a:rPr lang="ru-RU" sz="1200" dirty="0" err="1" smtClean="0"/>
              <a:t>ненало</a:t>
            </a:r>
            <a:r>
              <a:rPr lang="ru-RU" sz="1200" dirty="0" smtClean="0"/>
              <a:t>-                                               на финансовое обеспечение  задач</a:t>
            </a:r>
          </a:p>
          <a:p>
            <a:pPr marL="0" indent="0">
              <a:buNone/>
            </a:pPr>
            <a:r>
              <a:rPr lang="ru-RU" sz="1200" dirty="0" smtClean="0"/>
              <a:t>        </a:t>
            </a:r>
            <a:r>
              <a:rPr lang="ru-RU" sz="1200" dirty="0" err="1" smtClean="0"/>
              <a:t>говых</a:t>
            </a:r>
            <a:r>
              <a:rPr lang="ru-RU" sz="1200" dirty="0" smtClean="0"/>
              <a:t> и безвозмездных поступлений                                              и функций органов местного</a:t>
            </a:r>
          </a:p>
          <a:p>
            <a:pPr marL="0" indent="0">
              <a:buNone/>
            </a:pPr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                                     самоуправления</a:t>
            </a:r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600" b="1" dirty="0" smtClean="0"/>
              <a:t>Дефицит бюджета </a:t>
            </a:r>
            <a:r>
              <a:rPr lang="ru-RU" sz="1600" dirty="0" smtClean="0"/>
              <a:t>-  превышение расходов  бюджета над его доходами</a:t>
            </a:r>
          </a:p>
          <a:p>
            <a:endParaRPr lang="ru-RU" sz="1600" dirty="0"/>
          </a:p>
          <a:p>
            <a:r>
              <a:rPr lang="ru-RU" sz="1600" b="1" dirty="0" smtClean="0"/>
              <a:t>Профицит бюджета </a:t>
            </a:r>
            <a:r>
              <a:rPr lang="ru-RU" sz="1600" dirty="0" smtClean="0"/>
              <a:t>- </a:t>
            </a:r>
            <a:r>
              <a:rPr lang="ru-RU" sz="1600" dirty="0"/>
              <a:t>превышение  </a:t>
            </a:r>
            <a:r>
              <a:rPr lang="ru-RU" sz="1600" dirty="0" smtClean="0"/>
              <a:t>доходов  </a:t>
            </a:r>
            <a:r>
              <a:rPr lang="ru-RU" sz="1600" dirty="0"/>
              <a:t>бюджета над его  </a:t>
            </a:r>
            <a:r>
              <a:rPr lang="ru-RU" sz="1600" dirty="0" smtClean="0"/>
              <a:t>расходами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06671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    Бюджетном послании                              Основных направлениях</a:t>
            </a:r>
          </a:p>
          <a:p>
            <a:pPr marL="0" indent="0">
              <a:buNone/>
            </a:pPr>
            <a:r>
              <a:rPr lang="ru-RU" sz="1800" b="1" dirty="0" smtClean="0"/>
              <a:t>     президента                                                    бюджетной и </a:t>
            </a:r>
          </a:p>
          <a:p>
            <a:pPr marL="0" indent="0">
              <a:buNone/>
            </a:pPr>
            <a:r>
              <a:rPr lang="ru-RU" sz="1800" b="1" dirty="0"/>
              <a:t> </a:t>
            </a:r>
            <a:r>
              <a:rPr lang="ru-RU" sz="1800" b="1" dirty="0" smtClean="0"/>
              <a:t>    Российской федерации                              налоговой политики</a:t>
            </a:r>
          </a:p>
          <a:p>
            <a:pPr marL="0" indent="0">
              <a:buNone/>
            </a:pPr>
            <a:endParaRPr lang="ru-RU" sz="1800" b="1" dirty="0"/>
          </a:p>
          <a:p>
            <a:pPr marL="0" indent="0">
              <a:buNone/>
            </a:pPr>
            <a:endParaRPr lang="ru-RU" sz="1800" b="1" dirty="0" smtClean="0"/>
          </a:p>
          <a:p>
            <a:pPr marL="0" indent="0">
              <a:buNone/>
            </a:pPr>
            <a:r>
              <a:rPr lang="ru-RU" sz="1800" b="1" dirty="0" smtClean="0"/>
              <a:t>Прогнозе                                                               Муниципальной программе</a:t>
            </a:r>
          </a:p>
          <a:p>
            <a:pPr marL="0" indent="0">
              <a:buNone/>
            </a:pPr>
            <a:r>
              <a:rPr lang="ru-RU" sz="1800" b="1" dirty="0"/>
              <a:t>с</a:t>
            </a:r>
            <a:r>
              <a:rPr lang="ru-RU" sz="1800" b="1" dirty="0" smtClean="0"/>
              <a:t>оциально – экономического                      «</a:t>
            </a:r>
            <a:r>
              <a:rPr lang="ru-RU" sz="1800" b="1" dirty="0"/>
              <a:t>М</a:t>
            </a:r>
            <a:r>
              <a:rPr lang="ru-RU" sz="1800" b="1" dirty="0" smtClean="0"/>
              <a:t>аксимовского сельсовета»</a:t>
            </a:r>
          </a:p>
          <a:p>
            <a:pPr marL="0" indent="0">
              <a:buNone/>
            </a:pPr>
            <a:r>
              <a:rPr lang="ru-RU" sz="1800" b="1" dirty="0"/>
              <a:t>р</a:t>
            </a:r>
            <a:r>
              <a:rPr lang="ru-RU" sz="1800" b="1" dirty="0" smtClean="0"/>
              <a:t>азвития МО </a:t>
            </a:r>
          </a:p>
          <a:p>
            <a:pPr marL="0" indent="0">
              <a:buNone/>
            </a:pPr>
            <a:r>
              <a:rPr lang="ru-RU" sz="1800" b="1" dirty="0" smtClean="0"/>
              <a:t>« Максимовского сельсовета»</a:t>
            </a:r>
            <a:endParaRPr lang="ru-RU" sz="1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Составление бюджета основывается на 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349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7485413"/>
              </p:ext>
            </p:extLst>
          </p:nvPr>
        </p:nvGraphicFramePr>
        <p:xfrm>
          <a:off x="871538" y="2674938"/>
          <a:ext cx="740886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2354,8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</a:p>
                    <a:p>
                      <a:r>
                        <a:rPr lang="ru-RU" dirty="0" smtClean="0"/>
                        <a:t>собственные доходы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884,0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 – всего</a:t>
                      </a:r>
                    </a:p>
                    <a:p>
                      <a:r>
                        <a:rPr lang="ru-RU" dirty="0" smtClean="0"/>
                        <a:t>(тыс. рублей)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2354,8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местного</a:t>
                      </a:r>
                    </a:p>
                    <a:p>
                      <a:r>
                        <a:rPr lang="ru-RU" dirty="0" smtClean="0"/>
                        <a:t>бюджета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Основные параметры бюджета муниципального образования</a:t>
            </a:r>
            <a:br>
              <a:rPr lang="ru-RU" sz="2000" dirty="0" smtClean="0"/>
            </a:br>
            <a:r>
              <a:rPr lang="ru-RU" sz="2000" dirty="0" smtClean="0"/>
              <a:t> « </a:t>
            </a:r>
            <a:r>
              <a:rPr lang="ru-RU" sz="2000" dirty="0" err="1" smtClean="0"/>
              <a:t>Максимовский</a:t>
            </a:r>
            <a:r>
              <a:rPr lang="ru-RU" sz="2000" dirty="0" smtClean="0"/>
              <a:t> сельсовет» Октябрьского района Амурской области на 2016 год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6860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Доходы (всего)</a:t>
            </a:r>
          </a:p>
          <a:p>
            <a:pPr marL="0" indent="0" algn="ctr">
              <a:buNone/>
            </a:pPr>
            <a:r>
              <a:rPr lang="ru-RU" dirty="0" smtClean="0"/>
              <a:t>2354,8</a:t>
            </a:r>
          </a:p>
          <a:p>
            <a:pPr algn="ctr"/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Налоговые           Неналоговые       Безвозмездные </a:t>
            </a:r>
          </a:p>
          <a:p>
            <a:pPr marL="0" indent="0">
              <a:buNone/>
            </a:pPr>
            <a:r>
              <a:rPr lang="ru-RU" dirty="0" smtClean="0"/>
              <a:t>    доходы                  доходы                  поступления</a:t>
            </a:r>
          </a:p>
          <a:p>
            <a:pPr marL="0" indent="0">
              <a:buNone/>
            </a:pPr>
            <a:r>
              <a:rPr lang="ru-RU" dirty="0" smtClean="0"/>
              <a:t>    854,0 </a:t>
            </a:r>
            <a:r>
              <a:rPr lang="ru-RU" dirty="0" err="1" smtClean="0"/>
              <a:t>тыс.руб</a:t>
            </a:r>
            <a:r>
              <a:rPr lang="ru-RU" dirty="0" smtClean="0"/>
              <a:t>.      30,0 </a:t>
            </a:r>
            <a:r>
              <a:rPr lang="ru-RU" dirty="0" err="1" smtClean="0"/>
              <a:t>тыс.руб</a:t>
            </a:r>
            <a:r>
              <a:rPr lang="ru-RU" dirty="0" smtClean="0"/>
              <a:t>        1470,8 </a:t>
            </a:r>
            <a:r>
              <a:rPr lang="ru-RU" dirty="0" err="1" smtClean="0"/>
              <a:t>тыс.руб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муниципального </a:t>
            </a:r>
            <a:br>
              <a:rPr lang="ru-RU" sz="2800" dirty="0" smtClean="0"/>
            </a:br>
            <a:r>
              <a:rPr lang="ru-RU" sz="2800" dirty="0" smtClean="0"/>
              <a:t>образования « </a:t>
            </a:r>
            <a:r>
              <a:rPr lang="ru-RU" sz="2800" dirty="0" err="1" smtClean="0"/>
              <a:t>Максимовский</a:t>
            </a:r>
            <a:r>
              <a:rPr lang="ru-RU" sz="2800" dirty="0" smtClean="0"/>
              <a:t> сельсовет»</a:t>
            </a:r>
            <a:br>
              <a:rPr lang="ru-RU" sz="2800" dirty="0" smtClean="0"/>
            </a:br>
            <a:r>
              <a:rPr lang="ru-RU" sz="2800" dirty="0" smtClean="0"/>
              <a:t>на 2016 год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400175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71431"/>
              </p:ext>
            </p:extLst>
          </p:nvPr>
        </p:nvGraphicFramePr>
        <p:xfrm>
          <a:off x="827584" y="2348880"/>
          <a:ext cx="7408862" cy="433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4431"/>
                <a:gridCol w="37044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Показатели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2016 года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</a:t>
                      </a:r>
                      <a:r>
                        <a:rPr lang="ru-RU" sz="1200" baseline="0" dirty="0" smtClean="0"/>
                        <a:t> 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1232,2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</a:t>
                      </a:r>
                      <a:r>
                        <a:rPr lang="ru-RU" sz="1200" baseline="0" dirty="0" smtClean="0"/>
                        <a:t>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68,2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</a:t>
                      </a:r>
                    </a:p>
                    <a:p>
                      <a:r>
                        <a:rPr lang="ru-RU" sz="1200" dirty="0" smtClean="0"/>
                        <a:t>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524,1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 – коммунальное </a:t>
                      </a:r>
                    </a:p>
                    <a:p>
                      <a:r>
                        <a:rPr lang="ru-RU" sz="1200" dirty="0" smtClean="0"/>
                        <a:t>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 ( молодежная политика и оздоровление детей)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0,5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</a:t>
                      </a:r>
                      <a:r>
                        <a:rPr lang="ru-RU" sz="1200" baseline="0" dirty="0" smtClean="0"/>
                        <a:t>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343,0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</a:t>
                      </a:r>
                      <a:r>
                        <a:rPr lang="ru-RU" sz="1200" baseline="0" dirty="0" smtClean="0"/>
                        <a:t> политика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132,2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49,0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 расходов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2354,8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Расходы бюджета  муниципального образования «</a:t>
            </a:r>
            <a:r>
              <a:rPr lang="ru-RU" sz="1800" dirty="0" err="1" smtClean="0"/>
              <a:t>Максимовский</a:t>
            </a:r>
            <a:r>
              <a:rPr lang="ru-RU" sz="1800" dirty="0" smtClean="0"/>
              <a:t> сельсовет» </a:t>
            </a:r>
            <a:br>
              <a:rPr lang="ru-RU" sz="1800" dirty="0" smtClean="0"/>
            </a:br>
            <a:r>
              <a:rPr lang="ru-RU" sz="1800" dirty="0" smtClean="0"/>
              <a:t>Октябрьского района Амурской области на 2016 год (</a:t>
            </a:r>
            <a:r>
              <a:rPr lang="ru-RU" sz="1800" dirty="0" err="1" smtClean="0"/>
              <a:t>тыс.руб</a:t>
            </a:r>
            <a:r>
              <a:rPr lang="ru-RU" sz="1800" dirty="0" smtClean="0"/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4162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6614677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676394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3505751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2552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135</TotalTime>
  <Words>256</Words>
  <Application>Microsoft Office PowerPoint</Application>
  <PresentationFormat>Экран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БЮДЖЕТ ДЛЯ ГРАЖДАН</vt:lpstr>
      <vt:lpstr>Муниципальный бюджет – это форма  образования и расходования  денежных средств, предназначенных для финансового обеспечения задач и функций органов местного самоуправления</vt:lpstr>
      <vt:lpstr>Составление бюджета основывается на :</vt:lpstr>
      <vt:lpstr>Основные параметры бюджета муниципального образования  « Максимовский сельсовет» Октябрьского района Амурской области на 2016 год</vt:lpstr>
      <vt:lpstr>Доходы бюджета муниципального  образования « Максимовский сельсовет» на 2016 год</vt:lpstr>
      <vt:lpstr>Расходы бюджета  муниципального образования «Максимовский сельсовет»  Октябрьского района Амурской области на 2016 год (тыс.руб)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Larisa</dc:creator>
  <cp:lastModifiedBy>Larisa</cp:lastModifiedBy>
  <cp:revision>11</cp:revision>
  <dcterms:created xsi:type="dcterms:W3CDTF">2015-12-28T04:15:06Z</dcterms:created>
  <dcterms:modified xsi:type="dcterms:W3CDTF">2015-12-28T07:13:19Z</dcterms:modified>
</cp:coreProperties>
</file>